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6"/>
  </p:notesMasterIdLst>
  <p:handoutMasterIdLst>
    <p:handoutMasterId r:id="rId47"/>
  </p:handoutMasterIdLst>
  <p:sldIdLst>
    <p:sldId id="1242" r:id="rId6"/>
    <p:sldId id="1306" r:id="rId7"/>
    <p:sldId id="1374" r:id="rId8"/>
    <p:sldId id="1308" r:id="rId9"/>
    <p:sldId id="1299" r:id="rId10"/>
    <p:sldId id="1345" r:id="rId11"/>
    <p:sldId id="1346" r:id="rId12"/>
    <p:sldId id="1347" r:id="rId13"/>
    <p:sldId id="1348" r:id="rId14"/>
    <p:sldId id="1349" r:id="rId15"/>
    <p:sldId id="1350" r:id="rId16"/>
    <p:sldId id="1351" r:id="rId17"/>
    <p:sldId id="1352" r:id="rId18"/>
    <p:sldId id="1353" r:id="rId19"/>
    <p:sldId id="1354" r:id="rId20"/>
    <p:sldId id="1340" r:id="rId21"/>
    <p:sldId id="1355" r:id="rId22"/>
    <p:sldId id="1356" r:id="rId23"/>
    <p:sldId id="1370" r:id="rId24"/>
    <p:sldId id="1358" r:id="rId25"/>
    <p:sldId id="1359" r:id="rId26"/>
    <p:sldId id="1360" r:id="rId27"/>
    <p:sldId id="1361" r:id="rId28"/>
    <p:sldId id="1362" r:id="rId29"/>
    <p:sldId id="1341" r:id="rId30"/>
    <p:sldId id="1363" r:id="rId31"/>
    <p:sldId id="1371" r:id="rId32"/>
    <p:sldId id="1372" r:id="rId33"/>
    <p:sldId id="1373" r:id="rId34"/>
    <p:sldId id="1342" r:id="rId35"/>
    <p:sldId id="1366" r:id="rId36"/>
    <p:sldId id="1367" r:id="rId37"/>
    <p:sldId id="1368" r:id="rId38"/>
    <p:sldId id="1369" r:id="rId39"/>
    <p:sldId id="1343" r:id="rId40"/>
    <p:sldId id="1310" r:id="rId41"/>
    <p:sldId id="1375" r:id="rId42"/>
    <p:sldId id="1312" r:id="rId43"/>
    <p:sldId id="1313" r:id="rId44"/>
    <p:sldId id="1314" r:id="rId4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74"/>
            <p14:sldId id="1308"/>
          </p14:sldIdLst>
        </p14:section>
        <p14:section name="Site provisioning models in SharePoint" id="{D5616C0A-DE08-4E62-8B08-5333E0F9E376}">
          <p14:sldIdLst>
            <p14:sldId id="1299"/>
            <p14:sldId id="1345"/>
            <p14:sldId id="1346"/>
            <p14:sldId id="1347"/>
            <p14:sldId id="1348"/>
            <p14:sldId id="1349"/>
            <p14:sldId id="1350"/>
            <p14:sldId id="1351"/>
            <p14:sldId id="1352"/>
            <p14:sldId id="1353"/>
            <p14:sldId id="1354"/>
          </p14:sldIdLst>
        </p14:section>
        <p14:section name="Site provisioning with app model" id="{9BF82D49-3FB6-48A4-A708-D766407F86D0}">
          <p14:sldIdLst>
            <p14:sldId id="1340"/>
            <p14:sldId id="1355"/>
            <p14:sldId id="1356"/>
            <p14:sldId id="1370"/>
            <p14:sldId id="1358"/>
            <p14:sldId id="1359"/>
            <p14:sldId id="1360"/>
            <p14:sldId id="1361"/>
            <p14:sldId id="1362"/>
          </p14:sldIdLst>
        </p14:section>
        <p14:section name="Hybrid patterns for provisioning" id="{FFDF225A-2830-4DF7-8A3F-A4D0CFFC9B19}">
          <p14:sldIdLst>
            <p14:sldId id="1341"/>
            <p14:sldId id="1363"/>
            <p14:sldId id="1371"/>
            <p14:sldId id="1372"/>
            <p14:sldId id="1373"/>
          </p14:sldIdLst>
        </p14:section>
        <p14:section name="Updating site collections after initial provisioning" id="{B9597921-4341-4326-A2B3-BD8FC292D6F2}">
          <p14:sldIdLst>
            <p14:sldId id="1342"/>
            <p14:sldId id="1366"/>
            <p14:sldId id="1367"/>
            <p14:sldId id="1368"/>
            <p14:sldId id="1369"/>
          </p14:sldIdLst>
        </p14:section>
        <p14:section name="Closing" id="{849F6C8A-2D75-46F3-B8B0-80123B4F1EAE}">
          <p14:sldIdLst>
            <p14:sldId id="1343"/>
            <p14:sldId id="1310"/>
            <p14:sldId id="1375"/>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869" autoAdjust="0"/>
  </p:normalViewPr>
  <p:slideViewPr>
    <p:cSldViewPr snapToGrid="0">
      <p:cViewPr varScale="1">
        <p:scale>
          <a:sx n="79" d="100"/>
          <a:sy n="79" d="100"/>
        </p:scale>
        <p:origin x="456" y="12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664007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Steve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12</a:t>
            </a:fld>
            <a:endParaRPr lang="en-US"/>
          </a:p>
        </p:txBody>
      </p:sp>
    </p:spTree>
    <p:extLst>
      <p:ext uri="{BB962C8B-B14F-4D97-AF65-F5344CB8AC3E}">
        <p14:creationId xmlns:p14="http://schemas.microsoft.com/office/powerpoint/2010/main" val="169400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315038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4217758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For </a:t>
            </a:r>
            <a:r>
              <a:rPr lang="en-US" dirty="0"/>
              <a:t>more information on provisioning</a:t>
            </a:r>
            <a:r>
              <a:rPr lang="en-US" baseline="0" dirty="0"/>
              <a:t> sites and associated terminology see: </a:t>
            </a:r>
          </a:p>
          <a:p>
            <a:pPr marL="171450" indent="-171450">
              <a:buFont typeface="Arial" panose="020B0604020202020204" pitchFamily="34" charset="0"/>
              <a:buChar char="•"/>
            </a:pPr>
            <a:r>
              <a:rPr lang="en-US" b="1" dirty="0"/>
              <a:t>SharePoint 2010 and web templates, </a:t>
            </a:r>
            <a:r>
              <a:rPr lang="en-US" baseline="0" dirty="0"/>
              <a:t>http://blogs.msdn.com/b/vesku/archive/2010/10/14/sharepoint-2010-and-web-templates.aspx</a:t>
            </a:r>
          </a:p>
          <a:p>
            <a:pPr marL="171450" indent="-171450">
              <a:buFont typeface="Arial" panose="020B0604020202020204" pitchFamily="34" charset="0"/>
              <a:buChar char="•"/>
            </a:pPr>
            <a:r>
              <a:rPr lang="en-US" b="1" dirty="0"/>
              <a:t>Site provisioning techniques and remote provisioning in SharePoint 2013</a:t>
            </a:r>
            <a:r>
              <a:rPr lang="en-US" dirty="0"/>
              <a:t>, http://blogs.msdn.com/b/vesku/archive/2013/08/23/site-provisioning-techniques-and-remote-provisioning-in-sharepoint-2013.aspx</a:t>
            </a: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35675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Vesa</a:t>
            </a:r>
            <a:endParaRPr lang="en-US" dirty="0"/>
          </a:p>
          <a:p>
            <a:endParaRPr lang="en-US" dirty="0"/>
          </a:p>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E776DD-0AF4-4428-B2E2-DC29FE9284EC}" type="datetime1">
              <a:rPr lang="en-US" smtClean="0"/>
              <a:t>6/8/2015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45750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393546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3506173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1469260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541466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691282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A66490-52DE-4F97-B402-ED697D392822}" type="datetime1">
              <a:rPr lang="en-US" smtClean="0"/>
              <a:t>6/8/2015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99441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4161422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14117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6/8/2015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5828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32226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673326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endParaRPr lang="en-US" dirty="0"/>
          </a:p>
          <a:p>
            <a:r>
              <a:rPr lang="en-US"/>
              <a:t>NOTE: This can also include common governance tasks – if you need to enforce settings, track user changes, etc, you will need to scan through the sites to accomplish this. You should consider placing the governance and update actions into a common process if you have both requirements.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6/8/2015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60868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NOTE: This is not altogether that different than what you did on prem with upgrade actions and the like. EXCEPT now you don’t have to take the Content DOWN when doing the upgrades, etc.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94153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Vesa </a:t>
            </a:r>
          </a:p>
          <a:p>
            <a:pPr marL="228600" indent="-228600">
              <a:buFont typeface="+mj-lt"/>
              <a:buAutoNum type="arabicPeriod"/>
            </a:pPr>
            <a:r>
              <a:rPr lang="en-US" dirty="0"/>
              <a:t>Static</a:t>
            </a:r>
            <a:r>
              <a:rPr lang="en-US" baseline="0" dirty="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a:t>Dynamic files like master pages and other asp pages are deployed to the each site collections.</a:t>
            </a:r>
          </a:p>
          <a:p>
            <a:pPr marL="228600" indent="-228600">
              <a:buFont typeface="+mj-lt"/>
              <a:buAutoNum type="arabicPeriod"/>
            </a:pPr>
            <a:r>
              <a:rPr lang="en-US" baseline="0" dirty="0"/>
              <a:t>Static files are referenced from the root site collection using relative links.</a:t>
            </a:r>
          </a:p>
          <a:p>
            <a:endParaRPr lang="en-US" baseline="0" dirty="0"/>
          </a:p>
          <a:p>
            <a:r>
              <a:rPr lang="en-US" baseline="0" dirty="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260844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29362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244420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2417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6/8/2015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6</a:t>
            </a:fld>
            <a:endParaRPr lang="en-US"/>
          </a:p>
        </p:txBody>
      </p:sp>
    </p:spTree>
    <p:extLst>
      <p:ext uri="{BB962C8B-B14F-4D97-AF65-F5344CB8AC3E}">
        <p14:creationId xmlns:p14="http://schemas.microsoft.com/office/powerpoint/2010/main" val="40465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160638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8</a:t>
            </a:fld>
            <a:endParaRPr lang="en-US"/>
          </a:p>
        </p:txBody>
      </p:sp>
    </p:spTree>
    <p:extLst>
      <p:ext uri="{BB962C8B-B14F-4D97-AF65-F5344CB8AC3E}">
        <p14:creationId xmlns:p14="http://schemas.microsoft.com/office/powerpoint/2010/main" val="63896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228600" indent="-228600">
              <a:buAutoNum type="arabicPeriod"/>
            </a:pPr>
            <a:r>
              <a:rPr lang="en-US" dirty="0"/>
              <a:t>Vesa</a:t>
            </a:r>
            <a:r>
              <a:rPr lang="en-US"/>
              <a:t> </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9</a:t>
            </a:fld>
            <a:endParaRPr lang="en-US"/>
          </a:p>
        </p:txBody>
      </p:sp>
    </p:spTree>
    <p:extLst>
      <p:ext uri="{BB962C8B-B14F-4D97-AF65-F5344CB8AC3E}">
        <p14:creationId xmlns:p14="http://schemas.microsoft.com/office/powerpoint/2010/main" val="96974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a:t>
            </a:r>
          </a:p>
          <a:p>
            <a:r>
              <a:rPr lang="en-US" dirty="0" smtClean="0"/>
              <a:t>Risk is that for sites created from the time</a:t>
            </a:r>
            <a:r>
              <a:rPr lang="en-US" baseline="0" dirty="0" smtClean="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44702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28.emf"/><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emf"/><Relationship Id="rId4" Type="http://schemas.openxmlformats.org/officeDocument/2006/relationships/image" Target="../media/image21.png"/><Relationship Id="rId9" Type="http://schemas.openxmlformats.org/officeDocument/2006/relationships/image" Target="../media/image26.emf"/><Relationship Id="rId14" Type="http://schemas.openxmlformats.org/officeDocument/2006/relationships/image" Target="../media/image3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26.emf"/><Relationship Id="rId18" Type="http://schemas.openxmlformats.org/officeDocument/2006/relationships/image" Target="../media/image43.emf"/><Relationship Id="rId3" Type="http://schemas.openxmlformats.org/officeDocument/2006/relationships/image" Target="../media/image20.png"/><Relationship Id="rId7" Type="http://schemas.openxmlformats.org/officeDocument/2006/relationships/image" Target="../media/image40.emf"/><Relationship Id="rId12" Type="http://schemas.openxmlformats.org/officeDocument/2006/relationships/image" Target="../media/image25.emf"/><Relationship Id="rId17" Type="http://schemas.openxmlformats.org/officeDocument/2006/relationships/image" Target="../media/image42.emf"/><Relationship Id="rId2" Type="http://schemas.openxmlformats.org/officeDocument/2006/relationships/notesSlide" Target="../notesSlides/notesSlide17.xml"/><Relationship Id="rId16" Type="http://schemas.openxmlformats.org/officeDocument/2006/relationships/image" Target="../media/image32.png"/><Relationship Id="rId1" Type="http://schemas.openxmlformats.org/officeDocument/2006/relationships/slideLayout" Target="../slideLayouts/slideLayout22.xml"/><Relationship Id="rId6" Type="http://schemas.openxmlformats.org/officeDocument/2006/relationships/image" Target="../media/image39.png"/><Relationship Id="rId11" Type="http://schemas.openxmlformats.org/officeDocument/2006/relationships/image" Target="../media/image41.emf"/><Relationship Id="rId5" Type="http://schemas.microsoft.com/office/2007/relationships/hdphoto" Target="../media/hdphoto2.wdp"/><Relationship Id="rId15" Type="http://schemas.openxmlformats.org/officeDocument/2006/relationships/image" Target="../media/image28.emf"/><Relationship Id="rId10" Type="http://schemas.openxmlformats.org/officeDocument/2006/relationships/image" Target="../media/image31.emf"/><Relationship Id="rId4" Type="http://schemas.openxmlformats.org/officeDocument/2006/relationships/image" Target="../media/image38.png"/><Relationship Id="rId9" Type="http://schemas.openxmlformats.org/officeDocument/2006/relationships/image" Target="../media/image30.emf"/><Relationship Id="rId1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24.png"/><Relationship Id="rId3" Type="http://schemas.openxmlformats.org/officeDocument/2006/relationships/image" Target="../media/image47.png"/><Relationship Id="rId7" Type="http://schemas.openxmlformats.org/officeDocument/2006/relationships/image" Target="../media/image25.emf"/><Relationship Id="rId12" Type="http://schemas.openxmlformats.org/officeDocument/2006/relationships/image" Target="../media/image20.png"/><Relationship Id="rId2" Type="http://schemas.openxmlformats.org/officeDocument/2006/relationships/notesSlide" Target="../notesSlides/notesSlide22.xml"/><Relationship Id="rId16" Type="http://schemas.openxmlformats.org/officeDocument/2006/relationships/image" Target="../media/image31.emf"/><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image" Target="../media/image22.png"/><Relationship Id="rId15" Type="http://schemas.openxmlformats.org/officeDocument/2006/relationships/image" Target="../media/image30.emf"/><Relationship Id="rId10" Type="http://schemas.openxmlformats.org/officeDocument/2006/relationships/image" Target="../media/image28.emf"/><Relationship Id="rId4" Type="http://schemas.openxmlformats.org/officeDocument/2006/relationships/image" Target="../media/image21.png"/><Relationship Id="rId9" Type="http://schemas.openxmlformats.org/officeDocument/2006/relationships/image" Target="../media/image27.emf"/><Relationship Id="rId14" Type="http://schemas.openxmlformats.org/officeDocument/2006/relationships/image" Target="../media/image2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50.emf"/><Relationship Id="rId12" Type="http://schemas.openxmlformats.org/officeDocument/2006/relationships/image" Target="../media/image26.emf"/><Relationship Id="rId2" Type="http://schemas.openxmlformats.org/officeDocument/2006/relationships/notesSlide" Target="../notesSlides/notesSlide26.xml"/><Relationship Id="rId16"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49.emf"/><Relationship Id="rId11" Type="http://schemas.openxmlformats.org/officeDocument/2006/relationships/image" Target="../media/image25.emf"/><Relationship Id="rId5" Type="http://schemas.openxmlformats.org/officeDocument/2006/relationships/image" Target="../media/image42.emf"/><Relationship Id="rId15" Type="http://schemas.openxmlformats.org/officeDocument/2006/relationships/image" Target="../media/image53.emf"/><Relationship Id="rId10" Type="http://schemas.openxmlformats.org/officeDocument/2006/relationships/image" Target="../media/image41.emf"/><Relationship Id="rId4" Type="http://schemas.openxmlformats.org/officeDocument/2006/relationships/image" Target="../media/image48.png"/><Relationship Id="rId9" Type="http://schemas.openxmlformats.org/officeDocument/2006/relationships/image" Target="../media/image52.emf"/><Relationship Id="rId14" Type="http://schemas.openxmlformats.org/officeDocument/2006/relationships/image" Target="../media/image28.emf"/></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1.emf"/><Relationship Id="rId3" Type="http://schemas.openxmlformats.org/officeDocument/2006/relationships/image" Target="../media/image25.emf"/><Relationship Id="rId7" Type="http://schemas.openxmlformats.org/officeDocument/2006/relationships/image" Target="../media/image22.png"/><Relationship Id="rId12" Type="http://schemas.openxmlformats.org/officeDocument/2006/relationships/image" Target="../media/image30.emf"/><Relationship Id="rId2" Type="http://schemas.openxmlformats.org/officeDocument/2006/relationships/image" Target="../media/image49.emf"/><Relationship Id="rId16" Type="http://schemas.openxmlformats.org/officeDocument/2006/relationships/image" Target="../media/image56.emf"/><Relationship Id="rId1" Type="http://schemas.openxmlformats.org/officeDocument/2006/relationships/slideLayout" Target="../slideLayouts/slideLayout22.xml"/><Relationship Id="rId6" Type="http://schemas.openxmlformats.org/officeDocument/2006/relationships/image" Target="../media/image28.emf"/><Relationship Id="rId11" Type="http://schemas.openxmlformats.org/officeDocument/2006/relationships/image" Target="../media/image29.emf"/><Relationship Id="rId5" Type="http://schemas.openxmlformats.org/officeDocument/2006/relationships/image" Target="../media/image27.emf"/><Relationship Id="rId15" Type="http://schemas.openxmlformats.org/officeDocument/2006/relationships/image" Target="../media/image41.emf"/><Relationship Id="rId10" Type="http://schemas.openxmlformats.org/officeDocument/2006/relationships/image" Target="../media/image54.png"/><Relationship Id="rId4" Type="http://schemas.openxmlformats.org/officeDocument/2006/relationships/image" Target="../media/image26.emf"/><Relationship Id="rId9" Type="http://schemas.openxmlformats.org/officeDocument/2006/relationships/image" Target="../media/image42.emf"/><Relationship Id="rId14" Type="http://schemas.openxmlformats.org/officeDocument/2006/relationships/image" Target="../media/image55.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30.emf"/><Relationship Id="rId3" Type="http://schemas.openxmlformats.org/officeDocument/2006/relationships/image" Target="../media/image57.png"/><Relationship Id="rId7" Type="http://schemas.openxmlformats.org/officeDocument/2006/relationships/image" Target="../media/image21.png"/><Relationship Id="rId12" Type="http://schemas.openxmlformats.org/officeDocument/2006/relationships/image" Target="../media/image29.emf"/><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emf"/><Relationship Id="rId9" Type="http://schemas.openxmlformats.org/officeDocument/2006/relationships/image" Target="../media/image62.png"/><Relationship Id="rId1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11.emf"/></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hyperlink" Target="http://apisandbox.msdn.microsoft.com/" TargetMode="External"/><Relationship Id="rId7"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73.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72.png"/><Relationship Id="rId5" Type="http://schemas.openxmlformats.org/officeDocument/2006/relationships/image" Target="../media/image71.emf"/><Relationship Id="rId4" Type="http://schemas.openxmlformats.org/officeDocument/2006/relationships/hyperlink" Target="http://stackoverflow.com/questions/tagged/ms-off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Site collection and site  provisioning with </a:t>
            </a:r>
            <a:r>
              <a:rPr lang="en-US" sz="6000" dirty="0" smtClean="0"/>
              <a:t>add-in model</a:t>
            </a:r>
            <a:endParaRPr lang="en-US" sz="6000" dirty="0"/>
          </a:p>
        </p:txBody>
      </p:sp>
      <p:sp>
        <p:nvSpPr>
          <p:cNvPr id="2" name="Text Placeholder 1"/>
          <p:cNvSpPr>
            <a:spLocks noGrp="1"/>
          </p:cNvSpPr>
          <p:nvPr>
            <p:ph type="body" sz="quarter" idx="12"/>
          </p:nvPr>
        </p:nvSpPr>
        <p:spPr/>
        <p:txBody>
          <a:bodyPr/>
          <a:lstStyle/>
          <a:p>
            <a:r>
              <a:rPr lang="fi-FI" dirty="0" smtClean="0"/>
              <a:t>Vesa Juvonen</a:t>
            </a:r>
            <a:endParaRPr lang="fi-FI" dirty="0"/>
          </a:p>
          <a:p>
            <a:r>
              <a:rPr lang="fi-FI" dirty="0" smtClean="0"/>
              <a:t>Senior Program Manager</a:t>
            </a:r>
            <a:endParaRPr lang="fi-FI" dirty="0"/>
          </a:p>
          <a:p>
            <a:r>
              <a:rPr lang="fi-FI" dirty="0" smtClean="0"/>
              <a:t>Microsoft</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Maintenance challenge with web templates</a:t>
            </a:r>
          </a:p>
        </p:txBody>
      </p:sp>
      <p:cxnSp>
        <p:nvCxnSpPr>
          <p:cNvPr id="4" name="Straight Arrow Connector 3"/>
          <p:cNvCxnSpPr/>
          <p:nvPr/>
        </p:nvCxnSpPr>
        <p:spPr>
          <a:xfrm flipV="1">
            <a:off x="1038748" y="5388635"/>
            <a:ext cx="10275938" cy="13849"/>
          </a:xfrm>
          <a:prstGeom prst="straightConnector1">
            <a:avLst/>
          </a:prstGeom>
          <a:ln w="53975">
            <a:solidFill>
              <a:schemeClr val="tx1">
                <a:lumMod val="75000"/>
                <a:lumOff val="25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39969" y="5523780"/>
            <a:ext cx="847127" cy="492315"/>
          </a:xfrm>
          <a:prstGeom prst="rect">
            <a:avLst/>
          </a:prstGeom>
          <a:noFill/>
        </p:spPr>
        <p:txBody>
          <a:bodyPr wrap="none" lIns="0" tIns="0" rIns="0" bIns="0" rtlCol="0">
            <a:spAutoFit/>
          </a:bodyPr>
          <a:lstStyle/>
          <a:p>
            <a:r>
              <a:rPr lang="en-US" sz="3199" spc="-70" dirty="0">
                <a:solidFill>
                  <a:schemeClr val="tx1">
                    <a:lumMod val="65000"/>
                    <a:lumOff val="35000"/>
                  </a:schemeClr>
                </a:solidFill>
                <a:latin typeface="Segoe UI" panose="020B0502040204020203" pitchFamily="34" charset="0"/>
                <a:cs typeface="Segoe UI" panose="020B0502040204020203" pitchFamily="34" charset="0"/>
              </a:rPr>
              <a:t>Time</a:t>
            </a:r>
          </a:p>
        </p:txBody>
      </p:sp>
      <p:cxnSp>
        <p:nvCxnSpPr>
          <p:cNvPr id="12" name="Straight Connector 11"/>
          <p:cNvCxnSpPr/>
          <p:nvPr/>
        </p:nvCxnSpPr>
        <p:spPr>
          <a:xfrm flipH="1" flipV="1">
            <a:off x="3943244" y="5660665"/>
            <a:ext cx="590742" cy="380430"/>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16945"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Diamond 16"/>
          <p:cNvSpPr/>
          <p:nvPr/>
        </p:nvSpPr>
        <p:spPr bwMode="auto">
          <a:xfrm>
            <a:off x="7098193" y="5264379"/>
            <a:ext cx="343357" cy="320868"/>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2199"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0" name="Straight Connector 19"/>
          <p:cNvCxnSpPr/>
          <p:nvPr/>
        </p:nvCxnSpPr>
        <p:spPr>
          <a:xfrm flipV="1">
            <a:off x="6623647" y="5585251"/>
            <a:ext cx="474546" cy="48169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51903" y="2053456"/>
            <a:ext cx="1020505" cy="434655"/>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886402" y="3854598"/>
            <a:ext cx="10275938" cy="13849"/>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61554" y="3979126"/>
            <a:ext cx="1216811" cy="369236"/>
          </a:xfrm>
          <a:prstGeom prst="rect">
            <a:avLst/>
          </a:prstGeom>
          <a:noFill/>
        </p:spPr>
        <p:txBody>
          <a:bodyPr wrap="none" lIns="0" tIns="0" rIns="0" bIns="0" rtlCol="0">
            <a:spAutoFit/>
          </a:bodyPr>
          <a:lstStyle/>
          <a:p>
            <a:r>
              <a:rPr lang="en-US" sz="2399" spc="-70" dirty="0">
                <a:solidFill>
                  <a:schemeClr val="tx1">
                    <a:lumMod val="50000"/>
                    <a:lumOff val="50000"/>
                  </a:schemeClr>
                </a:solidFill>
                <a:latin typeface="Segoe UI" panose="020B0502040204020203" pitchFamily="34" charset="0"/>
                <a:cs typeface="Segoe UI" panose="020B0502040204020203" pitchFamily="34" charset="0"/>
              </a:rPr>
              <a:t>Team</a:t>
            </a:r>
            <a:r>
              <a:rPr lang="en-US" sz="2399" spc="-70" dirty="0">
                <a:solidFill>
                  <a:schemeClr val="bg1">
                    <a:lumMod val="65000"/>
                  </a:schemeClr>
                </a:solidFill>
                <a:latin typeface="Segoe UI" panose="020B0502040204020203" pitchFamily="34" charset="0"/>
                <a:cs typeface="Segoe UI" panose="020B0502040204020203" pitchFamily="34" charset="0"/>
              </a:rPr>
              <a:t> </a:t>
            </a:r>
            <a:r>
              <a:rPr lang="en-US" sz="2399" spc="-70" dirty="0">
                <a:solidFill>
                  <a:schemeClr val="tx1">
                    <a:lumMod val="50000"/>
                    <a:lumOff val="50000"/>
                  </a:schemeClr>
                </a:solidFill>
                <a:latin typeface="Segoe UI" panose="020B0502040204020203" pitchFamily="34" charset="0"/>
                <a:cs typeface="Segoe UI" panose="020B0502040204020203" pitchFamily="34" charset="0"/>
              </a:rPr>
              <a:t>Site</a:t>
            </a:r>
          </a:p>
        </p:txBody>
      </p:sp>
      <p:sp>
        <p:nvSpPr>
          <p:cNvPr id="44" name="TextBox 43"/>
          <p:cNvSpPr txBox="1"/>
          <p:nvPr/>
        </p:nvSpPr>
        <p:spPr>
          <a:xfrm>
            <a:off x="8114134" y="3372629"/>
            <a:ext cx="3048205" cy="369236"/>
          </a:xfrm>
          <a:prstGeom prst="rect">
            <a:avLst/>
          </a:prstGeom>
          <a:noFill/>
        </p:spPr>
        <p:txBody>
          <a:bodyPr wrap="square" lIns="0" tIns="0" rIns="0" bIns="0" rtlCol="0">
            <a:spAutoFit/>
          </a:bodyPr>
          <a:lstStyle/>
          <a:p>
            <a:pPr algn="r"/>
            <a:r>
              <a:rPr lang="en-US" sz="2399" spc="-70" dirty="0">
                <a:solidFill>
                  <a:schemeClr val="tx1">
                    <a:lumMod val="50000"/>
                    <a:lumOff val="50000"/>
                  </a:schemeClr>
                </a:solidFill>
                <a:latin typeface="Segoe UI" panose="020B0502040204020203" pitchFamily="34" charset="0"/>
                <a:cs typeface="Segoe UI" panose="020B0502040204020203" pitchFamily="34" charset="0"/>
              </a:rPr>
              <a:t>Custom Web Template</a:t>
            </a:r>
          </a:p>
        </p:txBody>
      </p:sp>
      <p:grpSp>
        <p:nvGrpSpPr>
          <p:cNvPr id="58" name="Group 57"/>
          <p:cNvGrpSpPr/>
          <p:nvPr/>
        </p:nvGrpSpPr>
        <p:grpSpPr>
          <a:xfrm>
            <a:off x="1305555" y="2492057"/>
            <a:ext cx="2913906" cy="767717"/>
            <a:chOff x="1456032" y="2159162"/>
            <a:chExt cx="2915078" cy="768026"/>
          </a:xfrm>
        </p:grpSpPr>
        <p:grpSp>
          <p:nvGrpSpPr>
            <p:cNvPr id="23" name="Group 22"/>
            <p:cNvGrpSpPr/>
            <p:nvPr/>
          </p:nvGrpSpPr>
          <p:grpSpPr>
            <a:xfrm>
              <a:off x="1456032" y="2159162"/>
              <a:ext cx="1687233" cy="768026"/>
              <a:chOff x="6537259" y="1822888"/>
              <a:chExt cx="1687912" cy="768335"/>
            </a:xfrm>
          </p:grpSpPr>
          <p:grpSp>
            <p:nvGrpSpPr>
              <p:cNvPr id="24" name="Group 23"/>
              <p:cNvGrpSpPr/>
              <p:nvPr/>
            </p:nvGrpSpPr>
            <p:grpSpPr>
              <a:xfrm>
                <a:off x="6537259" y="1822888"/>
                <a:ext cx="948824" cy="768335"/>
                <a:chOff x="6948264" y="1076489"/>
                <a:chExt cx="948824" cy="768335"/>
              </a:xfrm>
            </p:grpSpPr>
            <p:pic>
              <p:nvPicPr>
                <p:cNvPr id="26" name="Picture 2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27" name="TextBox 2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25" name="TextBox 2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57" name="TextBox 56"/>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59" name="Group 58"/>
          <p:cNvGrpSpPr/>
          <p:nvPr/>
        </p:nvGrpSpPr>
        <p:grpSpPr>
          <a:xfrm>
            <a:off x="1305555" y="4266071"/>
            <a:ext cx="2913906" cy="767717"/>
            <a:chOff x="1456032" y="2159162"/>
            <a:chExt cx="2915078" cy="768026"/>
          </a:xfrm>
        </p:grpSpPr>
        <p:grpSp>
          <p:nvGrpSpPr>
            <p:cNvPr id="60" name="Group 59"/>
            <p:cNvGrpSpPr/>
            <p:nvPr/>
          </p:nvGrpSpPr>
          <p:grpSpPr>
            <a:xfrm>
              <a:off x="1456032" y="2159162"/>
              <a:ext cx="1687233" cy="768026"/>
              <a:chOff x="6537259" y="1822888"/>
              <a:chExt cx="1687912" cy="768335"/>
            </a:xfrm>
          </p:grpSpPr>
          <p:grpSp>
            <p:nvGrpSpPr>
              <p:cNvPr id="62" name="Group 61"/>
              <p:cNvGrpSpPr/>
              <p:nvPr/>
            </p:nvGrpSpPr>
            <p:grpSpPr>
              <a:xfrm>
                <a:off x="6537259" y="1822888"/>
                <a:ext cx="948824" cy="768335"/>
                <a:chOff x="6948264" y="1076489"/>
                <a:chExt cx="948824" cy="768335"/>
              </a:xfrm>
            </p:grpSpPr>
            <p:pic>
              <p:nvPicPr>
                <p:cNvPr id="64" name="Picture 63"/>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65" name="TextBox 64"/>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63" name="TextBox 62"/>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1" name="TextBox 60"/>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66" name="Group 65"/>
          <p:cNvGrpSpPr/>
          <p:nvPr/>
        </p:nvGrpSpPr>
        <p:grpSpPr>
          <a:xfrm>
            <a:off x="4553535" y="4266071"/>
            <a:ext cx="3247979" cy="767717"/>
            <a:chOff x="1456032" y="2159162"/>
            <a:chExt cx="3249286" cy="768026"/>
          </a:xfrm>
        </p:grpSpPr>
        <p:grpSp>
          <p:nvGrpSpPr>
            <p:cNvPr id="67" name="Group 66"/>
            <p:cNvGrpSpPr/>
            <p:nvPr/>
          </p:nvGrpSpPr>
          <p:grpSpPr>
            <a:xfrm>
              <a:off x="1456032" y="2159162"/>
              <a:ext cx="1687233" cy="768026"/>
              <a:chOff x="6537259" y="1822888"/>
              <a:chExt cx="1687912" cy="768335"/>
            </a:xfrm>
          </p:grpSpPr>
          <p:grpSp>
            <p:nvGrpSpPr>
              <p:cNvPr id="69" name="Group 68"/>
              <p:cNvGrpSpPr/>
              <p:nvPr/>
            </p:nvGrpSpPr>
            <p:grpSpPr>
              <a:xfrm>
                <a:off x="6537259" y="1822888"/>
                <a:ext cx="948824" cy="768335"/>
                <a:chOff x="6948264" y="1076489"/>
                <a:chExt cx="948824" cy="768335"/>
              </a:xfrm>
            </p:grpSpPr>
            <p:pic>
              <p:nvPicPr>
                <p:cNvPr id="71" name="Picture 70"/>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2" name="TextBox 71"/>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0" name="TextBox 69"/>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68" name="TextBox 67"/>
            <p:cNvSpPr txBox="1"/>
            <p:nvPr/>
          </p:nvSpPr>
          <p:spPr>
            <a:xfrm>
              <a:off x="2412469" y="2524468"/>
              <a:ext cx="2292849"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+2</a:t>
              </a:r>
              <a:endParaRPr lang="en-US" sz="1600" spc="-70" dirty="0">
                <a:latin typeface="Segoe UI" panose="020B0502040204020203" pitchFamily="34" charset="0"/>
                <a:cs typeface="Segoe UI" panose="020B0502040204020203" pitchFamily="34" charset="0"/>
              </a:endParaRPr>
            </a:p>
          </p:txBody>
        </p:sp>
      </p:grpSp>
      <p:grpSp>
        <p:nvGrpSpPr>
          <p:cNvPr id="73" name="Group 72"/>
          <p:cNvGrpSpPr/>
          <p:nvPr/>
        </p:nvGrpSpPr>
        <p:grpSpPr>
          <a:xfrm>
            <a:off x="8151488" y="4253840"/>
            <a:ext cx="3290036" cy="767717"/>
            <a:chOff x="1456032" y="2159162"/>
            <a:chExt cx="3291360" cy="768026"/>
          </a:xfrm>
        </p:grpSpPr>
        <p:grpSp>
          <p:nvGrpSpPr>
            <p:cNvPr id="74" name="Group 73"/>
            <p:cNvGrpSpPr/>
            <p:nvPr/>
          </p:nvGrpSpPr>
          <p:grpSpPr>
            <a:xfrm>
              <a:off x="1456032" y="2159162"/>
              <a:ext cx="1687233" cy="768026"/>
              <a:chOff x="6537259" y="1822888"/>
              <a:chExt cx="1687912" cy="768335"/>
            </a:xfrm>
          </p:grpSpPr>
          <p:grpSp>
            <p:nvGrpSpPr>
              <p:cNvPr id="76" name="Group 75"/>
              <p:cNvGrpSpPr/>
              <p:nvPr/>
            </p:nvGrpSpPr>
            <p:grpSpPr>
              <a:xfrm>
                <a:off x="6537259" y="1822888"/>
                <a:ext cx="948824" cy="768335"/>
                <a:chOff x="6948264" y="1076489"/>
                <a:chExt cx="948824" cy="768335"/>
              </a:xfrm>
            </p:grpSpPr>
            <p:pic>
              <p:nvPicPr>
                <p:cNvPr id="78" name="Picture 77"/>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79" name="TextBox 78"/>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77" name="TextBox 76"/>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75" name="TextBox 74"/>
            <p:cNvSpPr txBox="1"/>
            <p:nvPr/>
          </p:nvSpPr>
          <p:spPr>
            <a:xfrm>
              <a:off x="2412469" y="2524468"/>
              <a:ext cx="2334923" cy="307821"/>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 </a:t>
              </a:r>
              <a:r>
                <a:rPr lang="en-US" sz="1999" spc="-70" dirty="0">
                  <a:latin typeface="Segoe UI" panose="020B0502040204020203" pitchFamily="34" charset="0"/>
                  <a:cs typeface="Segoe UI" panose="020B0502040204020203" pitchFamily="34" charset="0"/>
                </a:rPr>
                <a:t>+4</a:t>
              </a:r>
              <a:endParaRPr lang="en-US" sz="1600" spc="-70" dirty="0">
                <a:latin typeface="Segoe UI" panose="020B0502040204020203" pitchFamily="34" charset="0"/>
                <a:cs typeface="Segoe UI" panose="020B0502040204020203" pitchFamily="34" charset="0"/>
              </a:endParaRPr>
            </a:p>
          </p:txBody>
        </p:sp>
      </p:grpSp>
      <p:grpSp>
        <p:nvGrpSpPr>
          <p:cNvPr id="81" name="Group 80"/>
          <p:cNvGrpSpPr/>
          <p:nvPr/>
        </p:nvGrpSpPr>
        <p:grpSpPr>
          <a:xfrm>
            <a:off x="4553535" y="2492057"/>
            <a:ext cx="2913906" cy="767717"/>
            <a:chOff x="1456032" y="2159162"/>
            <a:chExt cx="2915078" cy="768026"/>
          </a:xfrm>
        </p:grpSpPr>
        <p:grpSp>
          <p:nvGrpSpPr>
            <p:cNvPr id="82" name="Group 81"/>
            <p:cNvGrpSpPr/>
            <p:nvPr/>
          </p:nvGrpSpPr>
          <p:grpSpPr>
            <a:xfrm>
              <a:off x="1456032" y="2159162"/>
              <a:ext cx="1687233" cy="768026"/>
              <a:chOff x="6537259" y="1822888"/>
              <a:chExt cx="1687912" cy="768335"/>
            </a:xfrm>
          </p:grpSpPr>
          <p:grpSp>
            <p:nvGrpSpPr>
              <p:cNvPr id="84" name="Group 83"/>
              <p:cNvGrpSpPr/>
              <p:nvPr/>
            </p:nvGrpSpPr>
            <p:grpSpPr>
              <a:xfrm>
                <a:off x="6537259" y="1822888"/>
                <a:ext cx="948824" cy="768335"/>
                <a:chOff x="6948264" y="1076489"/>
                <a:chExt cx="948824" cy="768335"/>
              </a:xfrm>
            </p:grpSpPr>
            <p:pic>
              <p:nvPicPr>
                <p:cNvPr id="86" name="Picture 85"/>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87" name="TextBox 86"/>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85" name="TextBox 84"/>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83" name="TextBox 82"/>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grpSp>
        <p:nvGrpSpPr>
          <p:cNvPr id="88" name="Group 87"/>
          <p:cNvGrpSpPr/>
          <p:nvPr/>
        </p:nvGrpSpPr>
        <p:grpSpPr>
          <a:xfrm>
            <a:off x="8151488" y="2490677"/>
            <a:ext cx="2913906" cy="767717"/>
            <a:chOff x="1456032" y="2159162"/>
            <a:chExt cx="2915078" cy="768026"/>
          </a:xfrm>
        </p:grpSpPr>
        <p:grpSp>
          <p:nvGrpSpPr>
            <p:cNvPr id="89" name="Group 88"/>
            <p:cNvGrpSpPr/>
            <p:nvPr/>
          </p:nvGrpSpPr>
          <p:grpSpPr>
            <a:xfrm>
              <a:off x="1456032" y="2159162"/>
              <a:ext cx="1687233" cy="768026"/>
              <a:chOff x="6537259" y="1822888"/>
              <a:chExt cx="1687912" cy="768335"/>
            </a:xfrm>
          </p:grpSpPr>
          <p:grpSp>
            <p:nvGrpSpPr>
              <p:cNvPr id="91" name="Group 90"/>
              <p:cNvGrpSpPr/>
              <p:nvPr/>
            </p:nvGrpSpPr>
            <p:grpSpPr>
              <a:xfrm>
                <a:off x="6537259" y="1822888"/>
                <a:ext cx="948824" cy="768335"/>
                <a:chOff x="6948264" y="1076489"/>
                <a:chExt cx="948824" cy="768335"/>
              </a:xfrm>
            </p:grpSpPr>
            <p:pic>
              <p:nvPicPr>
                <p:cNvPr id="93" name="Picture 92"/>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948264" y="1076489"/>
                  <a:ext cx="676503" cy="768335"/>
                </a:xfrm>
                <a:prstGeom prst="rect">
                  <a:avLst/>
                </a:prstGeom>
                <a:effectLst>
                  <a:softEdge rad="31750"/>
                </a:effectLst>
              </p:spPr>
            </p:pic>
            <p:sp>
              <p:nvSpPr>
                <p:cNvPr id="94" name="TextBox 93"/>
                <p:cNvSpPr txBox="1"/>
                <p:nvPr/>
              </p:nvSpPr>
              <p:spPr>
                <a:xfrm>
                  <a:off x="7093016" y="1401135"/>
                  <a:ext cx="804072" cy="277022"/>
                </a:xfrm>
                <a:prstGeom prst="rect">
                  <a:avLst/>
                </a:prstGeom>
                <a:solidFill>
                  <a:schemeClr val="bg1">
                    <a:alpha val="50000"/>
                  </a:schemeClr>
                </a:solidFill>
                <a:effectLst>
                  <a:softEdge rad="63500"/>
                </a:effectLst>
              </p:spPr>
              <p:txBody>
                <a:bodyPr wrap="none" lIns="35972" tIns="0" rIns="35972" bIns="0" rtlCol="0" anchor="ctr" anchorCtr="0">
                  <a:spAutoFit/>
                </a:bodyPr>
                <a:lstStyle/>
                <a:p>
                  <a:pPr algn="ctr"/>
                  <a:r>
                    <a:rPr lang="en-US" sz="1798" b="1" dirty="0">
                      <a:solidFill>
                        <a:schemeClr val="bg1">
                          <a:lumMod val="65000"/>
                        </a:schemeClr>
                      </a:solidFill>
                      <a:latin typeface="Segoe UI" panose="020B0502040204020203" pitchFamily="34" charset="0"/>
                      <a:cs typeface="Segoe UI" panose="020B0502040204020203" pitchFamily="34" charset="0"/>
                    </a:rPr>
                    <a:t>&lt;xml&gt;</a:t>
                  </a:r>
                </a:p>
              </p:txBody>
            </p:sp>
          </p:grpSp>
          <p:sp>
            <p:nvSpPr>
              <p:cNvPr id="92" name="TextBox 91"/>
              <p:cNvSpPr txBox="1"/>
              <p:nvPr/>
            </p:nvSpPr>
            <p:spPr>
              <a:xfrm>
                <a:off x="7156055" y="1859616"/>
                <a:ext cx="1069116" cy="343492"/>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onet.xml</a:t>
                </a:r>
              </a:p>
            </p:txBody>
          </p:sp>
        </p:grpSp>
        <p:sp>
          <p:nvSpPr>
            <p:cNvPr id="90" name="TextBox 89"/>
            <p:cNvSpPr txBox="1"/>
            <p:nvPr/>
          </p:nvSpPr>
          <p:spPr>
            <a:xfrm>
              <a:off x="2412470" y="2524468"/>
              <a:ext cx="1958640" cy="246256"/>
            </a:xfrm>
            <a:prstGeom prst="rect">
              <a:avLst/>
            </a:prstGeom>
            <a:noFill/>
          </p:spPr>
          <p:txBody>
            <a:bodyPr wrap="square" lIns="0" tIns="0" rIns="0" bIns="0" rtlCol="0">
              <a:spAutoFit/>
            </a:bodyPr>
            <a:lstStyle/>
            <a:p>
              <a:r>
                <a:rPr lang="en-US" sz="1600" spc="-70" dirty="0">
                  <a:latin typeface="Segoe UI" panose="020B0502040204020203" pitchFamily="34" charset="0"/>
                  <a:cs typeface="Segoe UI" panose="020B0502040204020203" pitchFamily="34" charset="0"/>
                </a:rPr>
                <a:t>X feature activations</a:t>
              </a:r>
            </a:p>
          </p:txBody>
        </p:sp>
      </p:grpSp>
      <p:cxnSp>
        <p:nvCxnSpPr>
          <p:cNvPr id="100" name="Straight Connector 99"/>
          <p:cNvCxnSpPr/>
          <p:nvPr/>
        </p:nvCxnSpPr>
        <p:spPr>
          <a:xfrm flipH="1">
            <a:off x="8617731" y="2053456"/>
            <a:ext cx="1020505" cy="351572"/>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43533" y="3348722"/>
            <a:ext cx="0" cy="824403"/>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44981" y="3484036"/>
            <a:ext cx="1337007" cy="276927"/>
          </a:xfrm>
          <a:prstGeom prst="rect">
            <a:avLst/>
          </a:prstGeom>
          <a:noFill/>
        </p:spPr>
        <p:txBody>
          <a:bodyPr wrap="square" lIns="0" tIns="0" rIns="0" bIns="0" rtlCol="0">
            <a:spAutoFit/>
          </a:bodyPr>
          <a:lstStyle/>
          <a:p>
            <a:pPr algn="ctr"/>
            <a:r>
              <a:rPr lang="en-US" sz="1799" spc="-70" dirty="0">
                <a:latin typeface="Segoe UI" panose="020B0502040204020203" pitchFamily="34" charset="0"/>
                <a:cs typeface="Segoe UI" panose="020B0502040204020203" pitchFamily="34" charset="0"/>
              </a:rPr>
              <a:t>&lt;&lt; Copy &gt;&gt;</a:t>
            </a:r>
          </a:p>
        </p:txBody>
      </p:sp>
      <p:sp>
        <p:nvSpPr>
          <p:cNvPr id="13" name="TextBox 4"/>
          <p:cNvSpPr txBox="1"/>
          <p:nvPr/>
        </p:nvSpPr>
        <p:spPr>
          <a:xfrm>
            <a:off x="4173022" y="5973250"/>
            <a:ext cx="3059384" cy="703753"/>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Service updates for introducing new capabilities to team sites also using feature stapling</a:t>
            </a:r>
          </a:p>
        </p:txBody>
      </p:sp>
      <p:sp>
        <p:nvSpPr>
          <p:cNvPr id="99" name="TextBox 4"/>
          <p:cNvSpPr txBox="1"/>
          <p:nvPr/>
        </p:nvSpPr>
        <p:spPr>
          <a:xfrm>
            <a:off x="7441551" y="1145026"/>
            <a:ext cx="3999974" cy="936195"/>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Significant differences on the outcome unless web template onet.xml has been updated cross site collections with the changes which were also done for out of the box team site.</a:t>
            </a:r>
          </a:p>
        </p:txBody>
      </p:sp>
      <p:sp>
        <p:nvSpPr>
          <p:cNvPr id="28" name="TextBox 4"/>
          <p:cNvSpPr txBox="1"/>
          <p:nvPr/>
        </p:nvSpPr>
        <p:spPr>
          <a:xfrm>
            <a:off x="1851901" y="1192833"/>
            <a:ext cx="2638663" cy="919046"/>
          </a:xfrm>
          <a:prstGeom prst="rect">
            <a:avLst/>
          </a:prstGeom>
          <a:solidFill>
            <a:srgbClr val="505050"/>
          </a:solidFill>
          <a:ln w="19050">
            <a:noFill/>
            <a:prstDash val="solid"/>
            <a:miter lim="800000"/>
          </a:ln>
          <a:effectLst/>
        </p:spPr>
        <p:txBody>
          <a:bodyPr wrap="square" lIns="57032" tIns="28517" rIns="91253" bIns="28517"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latin typeface="Segoe UI" panose="020B0502040204020203" pitchFamily="34" charset="0"/>
                <a:cs typeface="Segoe UI" panose="020B0502040204020203" pitchFamily="34" charset="0"/>
              </a:rPr>
              <a:t>Web Template onet.xml is created by copying team site onet.xml and by adding stapled features to the onet.xml</a:t>
            </a:r>
          </a:p>
        </p:txBody>
      </p:sp>
    </p:spTree>
    <p:extLst>
      <p:ext uri="{BB962C8B-B14F-4D97-AF65-F5344CB8AC3E}">
        <p14:creationId xmlns:p14="http://schemas.microsoft.com/office/powerpoint/2010/main" val="381001361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1000"/>
                                        <p:tgtEl>
                                          <p:spTgt spid="81"/>
                                        </p:tgtEl>
                                      </p:cBhvr>
                                    </p:animEffect>
                                    <p:anim calcmode="lin" valueType="num">
                                      <p:cBhvr>
                                        <p:cTn id="55" dur="1000" fill="hold"/>
                                        <p:tgtEl>
                                          <p:spTgt spid="81"/>
                                        </p:tgtEl>
                                        <p:attrNameLst>
                                          <p:attrName>ppt_x</p:attrName>
                                        </p:attrNameLst>
                                      </p:cBhvr>
                                      <p:tavLst>
                                        <p:tav tm="0">
                                          <p:val>
                                            <p:strVal val="#ppt_x"/>
                                          </p:val>
                                        </p:tav>
                                        <p:tav tm="100000">
                                          <p:val>
                                            <p:strVal val="#ppt_x"/>
                                          </p:val>
                                        </p:tav>
                                      </p:tavLst>
                                    </p:anim>
                                    <p:anim calcmode="lin" valueType="num">
                                      <p:cBhvr>
                                        <p:cTn id="5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1000"/>
                                        <p:tgtEl>
                                          <p:spTgt spid="73"/>
                                        </p:tgtEl>
                                      </p:cBhvr>
                                    </p:animEffect>
                                    <p:anim calcmode="lin" valueType="num">
                                      <p:cBhvr>
                                        <p:cTn id="72" dur="1000" fill="hold"/>
                                        <p:tgtEl>
                                          <p:spTgt spid="73"/>
                                        </p:tgtEl>
                                        <p:attrNameLst>
                                          <p:attrName>ppt_x</p:attrName>
                                        </p:attrNameLst>
                                      </p:cBhvr>
                                      <p:tavLst>
                                        <p:tav tm="0">
                                          <p:val>
                                            <p:strVal val="#ppt_x"/>
                                          </p:val>
                                        </p:tav>
                                        <p:tav tm="100000">
                                          <p:val>
                                            <p:strVal val="#ppt_x"/>
                                          </p:val>
                                        </p:tav>
                                      </p:tavLst>
                                    </p:anim>
                                    <p:anim calcmode="lin" valueType="num">
                                      <p:cBhvr>
                                        <p:cTn id="73" dur="1000" fill="hold"/>
                                        <p:tgtEl>
                                          <p:spTgt spid="7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1000"/>
                                        <p:tgtEl>
                                          <p:spTgt spid="88"/>
                                        </p:tgtEl>
                                      </p:cBhvr>
                                    </p:animEffect>
                                    <p:anim calcmode="lin" valueType="num">
                                      <p:cBhvr>
                                        <p:cTn id="77" dur="1000" fill="hold"/>
                                        <p:tgtEl>
                                          <p:spTgt spid="88"/>
                                        </p:tgtEl>
                                        <p:attrNameLst>
                                          <p:attrName>ppt_x</p:attrName>
                                        </p:attrNameLst>
                                      </p:cBhvr>
                                      <p:tavLst>
                                        <p:tav tm="0">
                                          <p:val>
                                            <p:strVal val="#ppt_x"/>
                                          </p:val>
                                        </p:tav>
                                        <p:tav tm="100000">
                                          <p:val>
                                            <p:strVal val="#ppt_x"/>
                                          </p:val>
                                        </p:tav>
                                      </p:tavLst>
                                    </p:anim>
                                    <p:anim calcmode="lin" valueType="num">
                                      <p:cBhvr>
                                        <p:cTn id="78" dur="1000" fill="hold"/>
                                        <p:tgtEl>
                                          <p:spTgt spid="8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1000"/>
                                        <p:tgtEl>
                                          <p:spTgt spid="100"/>
                                        </p:tgtEl>
                                      </p:cBhvr>
                                    </p:animEffect>
                                    <p:anim calcmode="lin" valueType="num">
                                      <p:cBhvr>
                                        <p:cTn id="87" dur="1000" fill="hold"/>
                                        <p:tgtEl>
                                          <p:spTgt spid="100"/>
                                        </p:tgtEl>
                                        <p:attrNameLst>
                                          <p:attrName>ppt_x</p:attrName>
                                        </p:attrNameLst>
                                      </p:cBhvr>
                                      <p:tavLst>
                                        <p:tav tm="0">
                                          <p:val>
                                            <p:strVal val="#ppt_x"/>
                                          </p:val>
                                        </p:tav>
                                        <p:tav tm="100000">
                                          <p:val>
                                            <p:strVal val="#ppt_x"/>
                                          </p:val>
                                        </p:tav>
                                      </p:tavLst>
                                    </p:anim>
                                    <p:anim calcmode="lin" valueType="num">
                                      <p:cBhvr>
                                        <p:cTn id="88"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“Web </a:t>
            </a:r>
            <a:r>
              <a:rPr lang="en-US" sz="5398"/>
              <a:t>templates were the </a:t>
            </a:r>
            <a:r>
              <a:rPr lang="en-US" sz="5398" dirty="0"/>
              <a:t>best option in SharePoint 2010, what has changed?”</a:t>
            </a:r>
            <a:endParaRPr lang="en-GB" sz="5998" dirty="0"/>
          </a:p>
        </p:txBody>
      </p:sp>
      <p:sp>
        <p:nvSpPr>
          <p:cNvPr id="4" name="TextBox 3"/>
          <p:cNvSpPr txBox="1"/>
          <p:nvPr/>
        </p:nvSpPr>
        <p:spPr>
          <a:xfrm>
            <a:off x="4479556" y="4574178"/>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Much better remote APIs in 2013 provide us full flexibility on the site provisioning without </a:t>
            </a:r>
            <a:r>
              <a:rPr lang="en-US" sz="2399">
                <a:latin typeface="Segoe UI" panose="020B0502040204020203" pitchFamily="34" charset="0"/>
                <a:cs typeface="Segoe UI" panose="020B0502040204020203" pitchFamily="34" charset="0"/>
              </a:rPr>
              <a:t>causing </a:t>
            </a:r>
            <a:r>
              <a:rPr lang="en-US" sz="2399" dirty="0">
                <a:latin typeface="Segoe UI" panose="020B0502040204020203" pitchFamily="34" charset="0"/>
                <a:cs typeface="Segoe UI" panose="020B0502040204020203" pitchFamily="34" charset="0"/>
              </a:rPr>
              <a:t>additional</a:t>
            </a:r>
            <a:r>
              <a:rPr lang="en-US" sz="2399">
                <a:latin typeface="Segoe UI" panose="020B0502040204020203" pitchFamily="34" charset="0"/>
                <a:cs typeface="Segoe UI" panose="020B0502040204020203" pitchFamily="34" charset="0"/>
              </a:rPr>
              <a:t> maintenance </a:t>
            </a:r>
            <a:r>
              <a:rPr lang="en-US" sz="2399" dirty="0">
                <a:latin typeface="Segoe UI" panose="020B0502040204020203" pitchFamily="34" charset="0"/>
                <a:cs typeface="Segoe UI" panose="020B0502040204020203" pitchFamily="34" charset="0"/>
              </a:rPr>
              <a:t>challenges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15955"/>
            <a:ext cx="7160352"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Better remote APIs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875914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576" r="5913"/>
          <a:stretch/>
        </p:blipFill>
        <p:spPr>
          <a:xfrm>
            <a:off x="2453" y="-50611"/>
            <a:ext cx="9209861" cy="6906339"/>
          </a:xfrm>
        </p:spPr>
      </p:pic>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576" r="5913"/>
          <a:stretch/>
        </p:blipFill>
        <p:spPr>
          <a:xfrm>
            <a:off x="2501" y="-52140"/>
            <a:ext cx="9394538" cy="7044826"/>
          </a:xfrm>
          <a:prstGeom prst="rect">
            <a:avLst/>
          </a:prstGeom>
        </p:spPr>
      </p:pic>
      <p:sp>
        <p:nvSpPr>
          <p:cNvPr id="5" name="Title 3"/>
          <p:cNvSpPr txBox="1">
            <a:spLocks/>
          </p:cNvSpPr>
          <p:nvPr/>
        </p:nvSpPr>
        <p:spPr>
          <a:xfrm>
            <a:off x="5902399" y="2272"/>
            <a:ext cx="6283976"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9593" kern="0" dirty="0">
                <a:solidFill>
                  <a:schemeClr val="bg2">
                    <a:lumMod val="10000"/>
                  </a:schemeClr>
                </a:solidFill>
              </a:rPr>
              <a:t>What if… </a:t>
            </a:r>
          </a:p>
        </p:txBody>
      </p:sp>
      <p:sp>
        <p:nvSpPr>
          <p:cNvPr id="6" name="Title 3"/>
          <p:cNvSpPr txBox="1">
            <a:spLocks/>
          </p:cNvSpPr>
          <p:nvPr/>
        </p:nvSpPr>
        <p:spPr>
          <a:xfrm>
            <a:off x="7324373" y="1097863"/>
            <a:ext cx="4517454" cy="623618"/>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3598" kern="0" dirty="0">
                <a:solidFill>
                  <a:schemeClr val="bg2">
                    <a:lumMod val="10000"/>
                  </a:schemeClr>
                </a:solidFill>
              </a:rPr>
              <a:t>We would use same model for on-premises and cloud?</a:t>
            </a:r>
          </a:p>
        </p:txBody>
      </p:sp>
    </p:spTree>
    <p:extLst>
      <p:ext uri="{BB962C8B-B14F-4D97-AF65-F5344CB8AC3E}">
        <p14:creationId xmlns:p14="http://schemas.microsoft.com/office/powerpoint/2010/main" val="10928682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a:picLocks noChangeAspect="1"/>
          </p:cNvPicPr>
          <p:nvPr/>
        </p:nvPicPr>
        <p:blipFill rotWithShape="1">
          <a:blip r:embed="rId3"/>
          <a:srcRect r="16754" b="19034"/>
          <a:stretch/>
        </p:blipFill>
        <p:spPr>
          <a:xfrm>
            <a:off x="6435593" y="1415802"/>
            <a:ext cx="4664070" cy="1885303"/>
          </a:xfrm>
          <a:prstGeom prst="rect">
            <a:avLst/>
          </a:prstGeom>
          <a:ln>
            <a:solidFill>
              <a:schemeClr val="bg1">
                <a:lumMod val="75000"/>
              </a:schemeClr>
            </a:solidFill>
          </a:ln>
        </p:spPr>
      </p:pic>
      <p:pic>
        <p:nvPicPr>
          <p:cNvPr id="171" name="Picture 170"/>
          <p:cNvPicPr>
            <a:picLocks noChangeAspect="1"/>
          </p:cNvPicPr>
          <p:nvPr/>
        </p:nvPicPr>
        <p:blipFill>
          <a:blip r:embed="rId4"/>
          <a:stretch>
            <a:fillRect/>
          </a:stretch>
        </p:blipFill>
        <p:spPr>
          <a:xfrm>
            <a:off x="3992857" y="4718206"/>
            <a:ext cx="2415000" cy="1181058"/>
          </a:xfrm>
          <a:prstGeom prst="rect">
            <a:avLst/>
          </a:prstGeom>
        </p:spPr>
      </p:pic>
      <p:grpSp>
        <p:nvGrpSpPr>
          <p:cNvPr id="179" name="Group 178"/>
          <p:cNvGrpSpPr>
            <a:grpSpLocks noChangeAspect="1"/>
          </p:cNvGrpSpPr>
          <p:nvPr/>
        </p:nvGrpSpPr>
        <p:grpSpPr>
          <a:xfrm>
            <a:off x="464536" y="3412015"/>
            <a:ext cx="3586085" cy="2422898"/>
            <a:chOff x="228958" y="3947862"/>
            <a:chExt cx="3963957" cy="2678203"/>
          </a:xfrm>
        </p:grpSpPr>
        <p:pic>
          <p:nvPicPr>
            <p:cNvPr id="180" name="Picture 179"/>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81" name="Picture 180"/>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sp>
        <p:nvSpPr>
          <p:cNvPr id="211" name="Title 210"/>
          <p:cNvSpPr>
            <a:spLocks noGrp="1"/>
          </p:cNvSpPr>
          <p:nvPr>
            <p:ph type="title"/>
          </p:nvPr>
        </p:nvSpPr>
        <p:spPr/>
        <p:txBody>
          <a:bodyPr/>
          <a:lstStyle/>
          <a:p>
            <a:r>
              <a:rPr lang="en-US" sz="4799" dirty="0"/>
              <a:t>SharePoint</a:t>
            </a:r>
            <a:r>
              <a:rPr lang="en-US" sz="4799"/>
              <a:t> Remote Provisioning</a:t>
            </a:r>
            <a:endParaRPr lang="en-US" sz="4799" dirty="0"/>
          </a:p>
        </p:txBody>
      </p:sp>
      <p:sp>
        <p:nvSpPr>
          <p:cNvPr id="210" name="Arc 209"/>
          <p:cNvSpPr/>
          <p:nvPr/>
        </p:nvSpPr>
        <p:spPr>
          <a:xfrm rot="7278327">
            <a:off x="8470941" y="3794341"/>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229" name="Group 1"/>
          <p:cNvGrpSpPr/>
          <p:nvPr/>
        </p:nvGrpSpPr>
        <p:grpSpPr>
          <a:xfrm>
            <a:off x="8707869" y="4761088"/>
            <a:ext cx="2391791" cy="1066806"/>
            <a:chOff x="9556388" y="4856769"/>
            <a:chExt cx="2441023" cy="1088765"/>
          </a:xfrm>
        </p:grpSpPr>
        <p:pic>
          <p:nvPicPr>
            <p:cNvPr id="225" name="Picture 2"/>
            <p:cNvPicPr>
              <a:picLocks noChangeAspect="1"/>
            </p:cNvPicPr>
            <p:nvPr/>
          </p:nvPicPr>
          <p:blipFill>
            <a:blip r:embed="rId7">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22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t>
              </a:r>
              <a:r>
                <a:rPr lang="en-US" sz="1763" spc="-52" dirty="0" smtClean="0">
                  <a:solidFill>
                    <a:schemeClr val="tx1">
                      <a:lumMod val="50000"/>
                      <a:lumOff val="50000"/>
                    </a:schemeClr>
                  </a:solidFill>
                  <a:latin typeface="Segoe UI Light" panose="020B0502040204020203" pitchFamily="34" charset="0"/>
                  <a:cs typeface="Segoe UI Light" panose="020B0502040204020203" pitchFamily="34" charset="0"/>
                </a:rPr>
                <a:t>add-in </a:t>
              </a:r>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specific configuration</a:t>
              </a:r>
            </a:p>
          </p:txBody>
        </p:sp>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22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cxnSp>
        <p:nvCxnSpPr>
          <p:cNvPr id="232" name="Straight Arrow Connector 231"/>
          <p:cNvCxnSpPr/>
          <p:nvPr/>
        </p:nvCxnSpPr>
        <p:spPr>
          <a:xfrm flipH="1">
            <a:off x="4907384" y="4104976"/>
            <a:ext cx="3450101" cy="169577"/>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8" name="Group 247"/>
          <p:cNvGrpSpPr/>
          <p:nvPr/>
        </p:nvGrpSpPr>
        <p:grpSpPr>
          <a:xfrm>
            <a:off x="7899855" y="2482318"/>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
        <p:nvSpPr>
          <p:cNvPr id="260" name="TextBox 259"/>
          <p:cNvSpPr txBox="1"/>
          <p:nvPr/>
        </p:nvSpPr>
        <p:spPr>
          <a:xfrm rot="21398327">
            <a:off x="6228479" y="4215556"/>
            <a:ext cx="1680696" cy="361883"/>
          </a:xfrm>
          <a:prstGeom prst="rect">
            <a:avLst/>
          </a:prstGeom>
          <a:noFill/>
        </p:spPr>
        <p:txBody>
          <a:bodyPr wrap="square" rtlCol="0">
            <a:spAutoFit/>
          </a:bodyPr>
          <a:lstStyle/>
          <a:p>
            <a:r>
              <a:rPr lang="en-US" sz="1763" i="1" dirty="0">
                <a:latin typeface="Segoe UI Light" panose="020B0502040204020203" pitchFamily="34" charset="0"/>
                <a:cs typeface="Segoe UI Light" panose="020B0502040204020203" pitchFamily="34" charset="0"/>
              </a:rPr>
              <a:t>CSOM / REST</a:t>
            </a:r>
          </a:p>
        </p:txBody>
      </p:sp>
      <p:grpSp>
        <p:nvGrpSpPr>
          <p:cNvPr id="53" name="Group 52"/>
          <p:cNvGrpSpPr/>
          <p:nvPr/>
        </p:nvGrpSpPr>
        <p:grpSpPr>
          <a:xfrm>
            <a:off x="10187559" y="5365203"/>
            <a:ext cx="514267" cy="514267"/>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6" name="Group 55"/>
          <p:cNvGrpSpPr/>
          <p:nvPr/>
        </p:nvGrpSpPr>
        <p:grpSpPr>
          <a:xfrm>
            <a:off x="5856049" y="3925924"/>
            <a:ext cx="514267" cy="514267"/>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grpSp>
        <p:nvGrpSpPr>
          <p:cNvPr id="36" name="Group 35"/>
          <p:cNvGrpSpPr/>
          <p:nvPr/>
        </p:nvGrpSpPr>
        <p:grpSpPr>
          <a:xfrm>
            <a:off x="2232228" y="1633417"/>
            <a:ext cx="2516238" cy="2300324"/>
            <a:chOff x="4383758" y="2492542"/>
            <a:chExt cx="2516893" cy="2300923"/>
          </a:xfrm>
        </p:grpSpPr>
        <p:sp>
          <p:nvSpPr>
            <p:cNvPr id="37" name="Rectangle 36"/>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38" name="Group 37"/>
            <p:cNvGrpSpPr/>
            <p:nvPr/>
          </p:nvGrpSpPr>
          <p:grpSpPr>
            <a:xfrm>
              <a:off x="5421611" y="2886866"/>
              <a:ext cx="1479040" cy="1043909"/>
              <a:chOff x="4557447" y="1721445"/>
              <a:chExt cx="1479040" cy="1043909"/>
            </a:xfrm>
          </p:grpSpPr>
          <p:pic>
            <p:nvPicPr>
              <p:cNvPr id="46" name="Picture 45"/>
              <p:cNvPicPr>
                <a:picLocks noChangeAspect="1"/>
              </p:cNvPicPr>
              <p:nvPr/>
            </p:nvPicPr>
            <p:blipFill>
              <a:blip r:embed="rId8"/>
              <a:stretch>
                <a:fillRect/>
              </a:stretch>
            </p:blipFill>
            <p:spPr>
              <a:xfrm>
                <a:off x="4557447" y="1902539"/>
                <a:ext cx="477423" cy="839046"/>
              </a:xfrm>
              <a:prstGeom prst="rect">
                <a:avLst/>
              </a:prstGeom>
            </p:spPr>
          </p:pic>
          <p:pic>
            <p:nvPicPr>
              <p:cNvPr id="47" name="Picture 46"/>
              <p:cNvPicPr>
                <a:picLocks noChangeAspect="1"/>
              </p:cNvPicPr>
              <p:nvPr/>
            </p:nvPicPr>
            <p:blipFill>
              <a:blip r:embed="rId8"/>
              <a:stretch>
                <a:fillRect/>
              </a:stretch>
            </p:blipFill>
            <p:spPr>
              <a:xfrm>
                <a:off x="4869643" y="1721445"/>
                <a:ext cx="477423" cy="839046"/>
              </a:xfrm>
              <a:prstGeom prst="rect">
                <a:avLst/>
              </a:prstGeom>
            </p:spPr>
          </p:pic>
          <p:pic>
            <p:nvPicPr>
              <p:cNvPr id="48" name="Picture 47"/>
              <p:cNvPicPr>
                <a:picLocks noChangeAspect="1"/>
              </p:cNvPicPr>
              <p:nvPr/>
            </p:nvPicPr>
            <p:blipFill>
              <a:blip r:embed="rId9"/>
              <a:stretch>
                <a:fillRect/>
              </a:stretch>
            </p:blipFill>
            <p:spPr>
              <a:xfrm>
                <a:off x="5153580" y="1902539"/>
                <a:ext cx="882907" cy="862815"/>
              </a:xfrm>
              <a:prstGeom prst="rect">
                <a:avLst/>
              </a:prstGeom>
            </p:spPr>
          </p:pic>
        </p:grpSp>
        <p:grpSp>
          <p:nvGrpSpPr>
            <p:cNvPr id="39" name="Group 38"/>
            <p:cNvGrpSpPr/>
            <p:nvPr/>
          </p:nvGrpSpPr>
          <p:grpSpPr>
            <a:xfrm>
              <a:off x="4880542" y="3820782"/>
              <a:ext cx="944427" cy="972683"/>
              <a:chOff x="3981885" y="2834055"/>
              <a:chExt cx="944427" cy="972683"/>
            </a:xfrm>
          </p:grpSpPr>
          <p:pic>
            <p:nvPicPr>
              <p:cNvPr id="43" name="Picture 42"/>
              <p:cNvPicPr>
                <a:picLocks noChangeAspect="1"/>
              </p:cNvPicPr>
              <p:nvPr/>
            </p:nvPicPr>
            <p:blipFill>
              <a:blip r:embed="rId8"/>
              <a:stretch>
                <a:fillRect/>
              </a:stretch>
            </p:blipFill>
            <p:spPr>
              <a:xfrm>
                <a:off x="3981885" y="2967692"/>
                <a:ext cx="477423" cy="839046"/>
              </a:xfrm>
              <a:prstGeom prst="rect">
                <a:avLst/>
              </a:prstGeom>
            </p:spPr>
          </p:pic>
          <p:pic>
            <p:nvPicPr>
              <p:cNvPr id="44" name="Picture 43"/>
              <p:cNvPicPr>
                <a:picLocks noChangeAspect="1"/>
              </p:cNvPicPr>
              <p:nvPr/>
            </p:nvPicPr>
            <p:blipFill>
              <a:blip r:embed="rId8"/>
              <a:stretch>
                <a:fillRect/>
              </a:stretch>
            </p:blipFill>
            <p:spPr>
              <a:xfrm>
                <a:off x="4269036" y="2834055"/>
                <a:ext cx="477423" cy="839046"/>
              </a:xfrm>
              <a:prstGeom prst="rect">
                <a:avLst/>
              </a:prstGeom>
            </p:spPr>
          </p:pic>
          <p:pic>
            <p:nvPicPr>
              <p:cNvPr id="45" name="Picture 44"/>
              <p:cNvPicPr>
                <a:picLocks noChangeAspect="1"/>
              </p:cNvPicPr>
              <p:nvPr/>
            </p:nvPicPr>
            <p:blipFill>
              <a:blip r:embed="rId10"/>
              <a:stretch>
                <a:fillRect/>
              </a:stretch>
            </p:blipFill>
            <p:spPr>
              <a:xfrm>
                <a:off x="4480085" y="3260431"/>
                <a:ext cx="446227" cy="456212"/>
              </a:xfrm>
              <a:prstGeom prst="rect">
                <a:avLst/>
              </a:prstGeom>
            </p:spPr>
          </p:pic>
        </p:grpSp>
        <p:grpSp>
          <p:nvGrpSpPr>
            <p:cNvPr id="40" name="Group 39"/>
            <p:cNvGrpSpPr/>
            <p:nvPr/>
          </p:nvGrpSpPr>
          <p:grpSpPr>
            <a:xfrm>
              <a:off x="4383758" y="2988031"/>
              <a:ext cx="968998" cy="971748"/>
              <a:chOff x="3601101" y="2714202"/>
              <a:chExt cx="968998" cy="971748"/>
            </a:xfrm>
          </p:grpSpPr>
          <p:pic>
            <p:nvPicPr>
              <p:cNvPr id="41" name="Picture 40"/>
              <p:cNvPicPr>
                <a:picLocks noChangeAspect="1"/>
              </p:cNvPicPr>
              <p:nvPr/>
            </p:nvPicPr>
            <p:blipFill>
              <a:blip r:embed="rId8"/>
              <a:stretch>
                <a:fillRect/>
              </a:stretch>
            </p:blipFill>
            <p:spPr>
              <a:xfrm>
                <a:off x="3601101" y="2846904"/>
                <a:ext cx="477423" cy="839046"/>
              </a:xfrm>
              <a:prstGeom prst="rect">
                <a:avLst/>
              </a:prstGeom>
            </p:spPr>
          </p:pic>
          <p:pic>
            <p:nvPicPr>
              <p:cNvPr id="42" name="Picture 41"/>
              <p:cNvPicPr>
                <a:picLocks noChangeAspect="1"/>
              </p:cNvPicPr>
              <p:nvPr/>
            </p:nvPicPr>
            <p:blipFill>
              <a:blip r:embed="rId11"/>
              <a:stretch>
                <a:fillRect/>
              </a:stretch>
            </p:blipFill>
            <p:spPr>
              <a:xfrm>
                <a:off x="3875612" y="2714202"/>
                <a:ext cx="694487" cy="898458"/>
              </a:xfrm>
              <a:prstGeom prst="rect">
                <a:avLst/>
              </a:prstGeom>
            </p:spPr>
          </p:pic>
        </p:grpSp>
      </p:grpSp>
      <p:grpSp>
        <p:nvGrpSpPr>
          <p:cNvPr id="61" name="Group 60"/>
          <p:cNvGrpSpPr>
            <a:grpSpLocks noChangeAspect="1"/>
          </p:cNvGrpSpPr>
          <p:nvPr/>
        </p:nvGrpSpPr>
        <p:grpSpPr>
          <a:xfrm>
            <a:off x="8838273" y="2822775"/>
            <a:ext cx="2471778" cy="1619578"/>
            <a:chOff x="4395610" y="3071229"/>
            <a:chExt cx="1995195" cy="1307309"/>
          </a:xfrm>
        </p:grpSpPr>
        <p:sp>
          <p:nvSpPr>
            <p:cNvPr id="62" name="Rectangle 61"/>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63" name="Picture 62"/>
            <p:cNvPicPr>
              <a:picLocks noChangeAspect="1"/>
            </p:cNvPicPr>
            <p:nvPr/>
          </p:nvPicPr>
          <p:blipFill>
            <a:blip r:embed="rId12"/>
            <a:stretch>
              <a:fillRect/>
            </a:stretch>
          </p:blipFill>
          <p:spPr>
            <a:xfrm>
              <a:off x="5246592" y="3476941"/>
              <a:ext cx="529349" cy="417312"/>
            </a:xfrm>
            <a:prstGeom prst="rect">
              <a:avLst/>
            </a:prstGeom>
          </p:spPr>
        </p:pic>
        <p:pic>
          <p:nvPicPr>
            <p:cNvPr id="64" name="Picture 63"/>
            <p:cNvPicPr>
              <a:picLocks noChangeAspect="1"/>
            </p:cNvPicPr>
            <p:nvPr/>
          </p:nvPicPr>
          <p:blipFill>
            <a:blip r:embed="rId12"/>
            <a:stretch>
              <a:fillRect/>
            </a:stretch>
          </p:blipFill>
          <p:spPr>
            <a:xfrm>
              <a:off x="5581574" y="3585493"/>
              <a:ext cx="556200" cy="438480"/>
            </a:xfrm>
            <a:prstGeom prst="rect">
              <a:avLst/>
            </a:prstGeom>
          </p:spPr>
        </p:pic>
        <p:pic>
          <p:nvPicPr>
            <p:cNvPr id="65" name="Picture 64"/>
            <p:cNvPicPr>
              <a:picLocks noChangeAspect="1"/>
            </p:cNvPicPr>
            <p:nvPr/>
          </p:nvPicPr>
          <p:blipFill>
            <a:blip r:embed="rId13"/>
            <a:stretch>
              <a:fillRect/>
            </a:stretch>
          </p:blipFill>
          <p:spPr>
            <a:xfrm>
              <a:off x="5970309" y="3700199"/>
              <a:ext cx="420496" cy="432326"/>
            </a:xfrm>
            <a:prstGeom prst="rect">
              <a:avLst/>
            </a:prstGeom>
          </p:spPr>
        </p:pic>
        <p:pic>
          <p:nvPicPr>
            <p:cNvPr id="66" name="Picture 65"/>
            <p:cNvPicPr>
              <a:picLocks noChangeAspect="1"/>
            </p:cNvPicPr>
            <p:nvPr/>
          </p:nvPicPr>
          <p:blipFill>
            <a:blip r:embed="rId14"/>
            <a:stretch>
              <a:fillRect/>
            </a:stretch>
          </p:blipFill>
          <p:spPr>
            <a:xfrm>
              <a:off x="4893565" y="3772769"/>
              <a:ext cx="688009" cy="605769"/>
            </a:xfrm>
            <a:prstGeom prst="rect">
              <a:avLst/>
            </a:prstGeom>
          </p:spPr>
        </p:pic>
      </p:grpSp>
      <p:pic>
        <p:nvPicPr>
          <p:cNvPr id="67" name="Picture 66"/>
          <p:cNvPicPr>
            <a:picLocks noChangeAspect="1"/>
          </p:cNvPicPr>
          <p:nvPr/>
        </p:nvPicPr>
        <p:blipFill>
          <a:blip r:embed="rId15"/>
          <a:stretch>
            <a:fillRect/>
          </a:stretch>
        </p:blipFill>
        <p:spPr>
          <a:xfrm>
            <a:off x="3544595" y="3628516"/>
            <a:ext cx="1299706" cy="1390385"/>
          </a:xfrm>
          <a:prstGeom prst="rect">
            <a:avLst/>
          </a:prstGeom>
        </p:spPr>
      </p:pic>
    </p:spTree>
    <p:extLst>
      <p:ext uri="{BB962C8B-B14F-4D97-AF65-F5344CB8AC3E}">
        <p14:creationId xmlns:p14="http://schemas.microsoft.com/office/powerpoint/2010/main" val="7753760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anim calcmode="lin" valueType="num">
                                      <p:cBhvr>
                                        <p:cTn id="8" dur="1000" fill="hold"/>
                                        <p:tgtEl>
                                          <p:spTgt spid="212"/>
                                        </p:tgtEl>
                                        <p:attrNameLst>
                                          <p:attrName>ppt_x</p:attrName>
                                        </p:attrNameLst>
                                      </p:cBhvr>
                                      <p:tavLst>
                                        <p:tav tm="0">
                                          <p:val>
                                            <p:strVal val="#ppt_x"/>
                                          </p:val>
                                        </p:tav>
                                        <p:tav tm="100000">
                                          <p:val>
                                            <p:strVal val="#ppt_x"/>
                                          </p:val>
                                        </p:tav>
                                      </p:tavLst>
                                    </p:anim>
                                    <p:anim calcmode="lin" valueType="num">
                                      <p:cBhvr>
                                        <p:cTn id="9" dur="1000" fill="hold"/>
                                        <p:tgtEl>
                                          <p:spTgt spid="2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32"/>
                                        </p:tgtEl>
                                        <p:attrNameLst>
                                          <p:attrName>style.visibility</p:attrName>
                                        </p:attrNameLst>
                                      </p:cBhvr>
                                      <p:to>
                                        <p:strVal val="visible"/>
                                      </p:to>
                                    </p:set>
                                    <p:animEffect transition="in" filter="fade">
                                      <p:cBhvr>
                                        <p:cTn id="31" dur="1000"/>
                                        <p:tgtEl>
                                          <p:spTgt spid="232"/>
                                        </p:tgtEl>
                                      </p:cBhvr>
                                    </p:animEffect>
                                    <p:anim calcmode="lin" valueType="num">
                                      <p:cBhvr>
                                        <p:cTn id="32" dur="1000" fill="hold"/>
                                        <p:tgtEl>
                                          <p:spTgt spid="232"/>
                                        </p:tgtEl>
                                        <p:attrNameLst>
                                          <p:attrName>ppt_x</p:attrName>
                                        </p:attrNameLst>
                                      </p:cBhvr>
                                      <p:tavLst>
                                        <p:tav tm="0">
                                          <p:val>
                                            <p:strVal val="#ppt_x"/>
                                          </p:val>
                                        </p:tav>
                                        <p:tav tm="100000">
                                          <p:val>
                                            <p:strVal val="#ppt_x"/>
                                          </p:val>
                                        </p:tav>
                                      </p:tavLst>
                                    </p:anim>
                                    <p:anim calcmode="lin" valueType="num">
                                      <p:cBhvr>
                                        <p:cTn id="33" dur="1000" fill="hold"/>
                                        <p:tgtEl>
                                          <p:spTgt spid="23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0"/>
                                        </p:tgtEl>
                                        <p:attrNameLst>
                                          <p:attrName>style.visibility</p:attrName>
                                        </p:attrNameLst>
                                      </p:cBhvr>
                                      <p:to>
                                        <p:strVal val="visible"/>
                                      </p:to>
                                    </p:set>
                                    <p:animEffect transition="in" filter="fade">
                                      <p:cBhvr>
                                        <p:cTn id="41" dur="1000"/>
                                        <p:tgtEl>
                                          <p:spTgt spid="260"/>
                                        </p:tgtEl>
                                      </p:cBhvr>
                                    </p:animEffect>
                                    <p:anim calcmode="lin" valueType="num">
                                      <p:cBhvr>
                                        <p:cTn id="42" dur="1000" fill="hold"/>
                                        <p:tgtEl>
                                          <p:spTgt spid="260"/>
                                        </p:tgtEl>
                                        <p:attrNameLst>
                                          <p:attrName>ppt_x</p:attrName>
                                        </p:attrNameLst>
                                      </p:cBhvr>
                                      <p:tavLst>
                                        <p:tav tm="0">
                                          <p:val>
                                            <p:strVal val="#ppt_x"/>
                                          </p:val>
                                        </p:tav>
                                        <p:tav tm="100000">
                                          <p:val>
                                            <p:strVal val="#ppt_x"/>
                                          </p:val>
                                        </p:tav>
                                      </p:tavLst>
                                    </p:anim>
                                    <p:anim calcmode="lin" valueType="num">
                                      <p:cBhvr>
                                        <p:cTn id="43" dur="1000" fill="hold"/>
                                        <p:tgtEl>
                                          <p:spTgt spid="26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1000"/>
                                        <p:tgtEl>
                                          <p:spTgt spid="67"/>
                                        </p:tgtEl>
                                      </p:cBhvr>
                                    </p:animEffect>
                                    <p:anim calcmode="lin" valueType="num">
                                      <p:cBhvr>
                                        <p:cTn id="47" dur="1000" fill="hold"/>
                                        <p:tgtEl>
                                          <p:spTgt spid="67"/>
                                        </p:tgtEl>
                                        <p:attrNameLst>
                                          <p:attrName>ppt_x</p:attrName>
                                        </p:attrNameLst>
                                      </p:cBhvr>
                                      <p:tavLst>
                                        <p:tav tm="0">
                                          <p:val>
                                            <p:strVal val="#ppt_x"/>
                                          </p:val>
                                        </p:tav>
                                        <p:tav tm="100000">
                                          <p:val>
                                            <p:strVal val="#ppt_x"/>
                                          </p:val>
                                        </p:tav>
                                      </p:tavLst>
                                    </p:anim>
                                    <p:anim calcmode="lin" valueType="num">
                                      <p:cBhvr>
                                        <p:cTn id="48" dur="1000" fill="hold"/>
                                        <p:tgtEl>
                                          <p:spTgt spid="6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1"/>
                                        </p:tgtEl>
                                        <p:attrNameLst>
                                          <p:attrName>style.visibility</p:attrName>
                                        </p:attrNameLst>
                                      </p:cBhvr>
                                      <p:to>
                                        <p:strVal val="visible"/>
                                      </p:to>
                                    </p:set>
                                    <p:animEffect transition="in" filter="fade">
                                      <p:cBhvr>
                                        <p:cTn id="51" dur="1000"/>
                                        <p:tgtEl>
                                          <p:spTgt spid="171"/>
                                        </p:tgtEl>
                                      </p:cBhvr>
                                    </p:animEffect>
                                    <p:anim calcmode="lin" valueType="num">
                                      <p:cBhvr>
                                        <p:cTn id="52" dur="1000" fill="hold"/>
                                        <p:tgtEl>
                                          <p:spTgt spid="171"/>
                                        </p:tgtEl>
                                        <p:attrNameLst>
                                          <p:attrName>ppt_x</p:attrName>
                                        </p:attrNameLst>
                                      </p:cBhvr>
                                      <p:tavLst>
                                        <p:tav tm="0">
                                          <p:val>
                                            <p:strVal val="#ppt_x"/>
                                          </p:val>
                                        </p:tav>
                                        <p:tav tm="100000">
                                          <p:val>
                                            <p:strVal val="#ppt_x"/>
                                          </p:val>
                                        </p:tav>
                                      </p:tavLst>
                                    </p:anim>
                                    <p:anim calcmode="lin" valueType="num">
                                      <p:cBhvr>
                                        <p:cTn id="53" dur="1000" fill="hold"/>
                                        <p:tgtEl>
                                          <p:spTgt spid="17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fade">
                                      <p:cBhvr>
                                        <p:cTn id="56" dur="1000"/>
                                        <p:tgtEl>
                                          <p:spTgt spid="179"/>
                                        </p:tgtEl>
                                      </p:cBhvr>
                                    </p:animEffect>
                                    <p:anim calcmode="lin" valueType="num">
                                      <p:cBhvr>
                                        <p:cTn id="57" dur="1000" fill="hold"/>
                                        <p:tgtEl>
                                          <p:spTgt spid="179"/>
                                        </p:tgtEl>
                                        <p:attrNameLst>
                                          <p:attrName>ppt_x</p:attrName>
                                        </p:attrNameLst>
                                      </p:cBhvr>
                                      <p:tavLst>
                                        <p:tav tm="0">
                                          <p:val>
                                            <p:strVal val="#ppt_x"/>
                                          </p:val>
                                        </p:tav>
                                        <p:tav tm="100000">
                                          <p:val>
                                            <p:strVal val="#ppt_x"/>
                                          </p:val>
                                        </p:tav>
                                      </p:tavLst>
                                    </p:anim>
                                    <p:anim calcmode="lin" valueType="num">
                                      <p:cBhvr>
                                        <p:cTn id="58"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“No more feature framework?”</a:t>
            </a:r>
            <a:endParaRPr lang="en-GB" sz="5998" dirty="0"/>
          </a:p>
        </p:txBody>
      </p:sp>
      <p:sp>
        <p:nvSpPr>
          <p:cNvPr id="4" name="TextBox 3"/>
          <p:cNvSpPr txBox="1"/>
          <p:nvPr/>
        </p:nvSpPr>
        <p:spPr>
          <a:xfrm>
            <a:off x="4479556" y="4574178"/>
            <a:ext cx="7141911" cy="830781"/>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recommend remote provisioning patterns rather than feature framework usage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85924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2179" y="3681422"/>
            <a:ext cx="1358759" cy="470672"/>
          </a:xfrm>
          <a:prstGeom prst="rect">
            <a:avLst/>
          </a:prstGeom>
        </p:spPr>
      </p:pic>
      <p:grpSp>
        <p:nvGrpSpPr>
          <p:cNvPr id="14" name="Group 13"/>
          <p:cNvGrpSpPr/>
          <p:nvPr/>
        </p:nvGrpSpPr>
        <p:grpSpPr>
          <a:xfrm>
            <a:off x="2282884" y="1305789"/>
            <a:ext cx="1549042" cy="2196555"/>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No Office365</a:t>
              </a:r>
            </a:p>
            <a:p>
              <a:pPr marL="112679" lvl="1" indent="-112679" defTabSz="399853">
                <a:lnSpc>
                  <a:spcPct val="90000"/>
                </a:lnSpc>
                <a:spcBef>
                  <a:spcPct val="0"/>
                </a:spcBef>
                <a:spcAft>
                  <a:spcPct val="15000"/>
                </a:spcAft>
                <a:buChar char="••"/>
              </a:pPr>
              <a:r>
                <a:rPr lang="en-US" sz="1176" dirty="0"/>
                <a:t>Long term impact on costs</a:t>
              </a:r>
            </a:p>
            <a:p>
              <a:pPr marL="112679" lvl="1" indent="-112679" defTabSz="399853">
                <a:lnSpc>
                  <a:spcPct val="90000"/>
                </a:lnSpc>
                <a:spcBef>
                  <a:spcPct val="0"/>
                </a:spcBef>
                <a:spcAft>
                  <a:spcPct val="15000"/>
                </a:spcAft>
                <a:buChar char="••"/>
              </a:pPr>
              <a:r>
                <a:rPr lang="en-US" sz="1176" dirty="0"/>
                <a:t>Blocks transition to cloud</a:t>
              </a:r>
            </a:p>
            <a:p>
              <a:pPr marL="112679" lvl="1" indent="-112679" defTabSz="399853">
                <a:lnSpc>
                  <a:spcPct val="90000"/>
                </a:lnSpc>
                <a:spcBef>
                  <a:spcPct val="0"/>
                </a:spcBef>
                <a:spcAft>
                  <a:spcPct val="15000"/>
                </a:spcAft>
                <a:buChar char="••"/>
              </a:pPr>
              <a:r>
                <a:rPr lang="en-US" sz="1176" dirty="0"/>
                <a:t>Causes significant issues with future migration and upgrade</a:t>
              </a:r>
            </a:p>
          </p:txBody>
        </p:sp>
      </p:grpSp>
      <p:grpSp>
        <p:nvGrpSpPr>
          <p:cNvPr id="15" name="Group 14"/>
          <p:cNvGrpSpPr/>
          <p:nvPr/>
        </p:nvGrpSpPr>
        <p:grpSpPr>
          <a:xfrm>
            <a:off x="4061107" y="1305789"/>
            <a:ext cx="1549042" cy="2196555"/>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Negative impact on upgrades</a:t>
              </a:r>
            </a:p>
            <a:p>
              <a:pPr marL="112679" lvl="1" indent="-112679" defTabSz="399853">
                <a:lnSpc>
                  <a:spcPct val="90000"/>
                </a:lnSpc>
                <a:spcBef>
                  <a:spcPct val="0"/>
                </a:spcBef>
                <a:spcAft>
                  <a:spcPct val="15000"/>
                </a:spcAft>
                <a:buChar char="••"/>
              </a:pPr>
              <a:r>
                <a:rPr lang="en-US" sz="1176" dirty="0"/>
                <a:t>Causes additional maintenance costs with service updates</a:t>
              </a:r>
            </a:p>
            <a:p>
              <a:pPr marL="112679" lvl="1" indent="-112679" defTabSz="399853">
                <a:lnSpc>
                  <a:spcPct val="90000"/>
                </a:lnSpc>
                <a:spcBef>
                  <a:spcPct val="0"/>
                </a:spcBef>
                <a:spcAft>
                  <a:spcPct val="15000"/>
                </a:spcAft>
                <a:buChar char="••"/>
              </a:pPr>
              <a:r>
                <a:rPr lang="en-US" sz="1176" dirty="0"/>
                <a:t>Not with publishing features</a:t>
              </a:r>
            </a:p>
          </p:txBody>
        </p:sp>
      </p:grpSp>
      <p:grpSp>
        <p:nvGrpSpPr>
          <p:cNvPr id="22" name="Group 21"/>
          <p:cNvGrpSpPr/>
          <p:nvPr/>
        </p:nvGrpSpPr>
        <p:grpSpPr>
          <a:xfrm>
            <a:off x="5859191" y="1297349"/>
            <a:ext cx="1549042" cy="2196555"/>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Causes maintenance costs with service updates</a:t>
              </a:r>
            </a:p>
          </p:txBody>
        </p:sp>
      </p:grpSp>
      <p:grpSp>
        <p:nvGrpSpPr>
          <p:cNvPr id="25" name="Group 24"/>
          <p:cNvGrpSpPr/>
          <p:nvPr/>
        </p:nvGrpSpPr>
        <p:grpSpPr>
          <a:xfrm>
            <a:off x="7631888" y="1310134"/>
            <a:ext cx="1549042" cy="2196555"/>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Provision </a:t>
              </a:r>
              <a:r>
                <a:rPr lang="en-US" sz="1176" dirty="0" err="1"/>
                <a:t>oob</a:t>
              </a:r>
              <a:r>
                <a:rPr lang="en-US" sz="1176" dirty="0"/>
                <a:t> sites, but modify them based on user selection and requirements</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No Office365</a:t>
              </a:r>
            </a:p>
          </p:txBody>
        </p:sp>
      </p:grpSp>
      <p:grpSp>
        <p:nvGrpSpPr>
          <p:cNvPr id="27" name="Group 26"/>
          <p:cNvGrpSpPr/>
          <p:nvPr/>
        </p:nvGrpSpPr>
        <p:grpSpPr>
          <a:xfrm>
            <a:off x="9424207" y="1319523"/>
            <a:ext cx="1549042" cy="2196555"/>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CSOM supports creation of site collections for on-premises and cloud</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Can be done from any external system</a:t>
              </a:r>
            </a:p>
          </p:txBody>
        </p:sp>
      </p:grpSp>
      <p:sp>
        <p:nvSpPr>
          <p:cNvPr id="17" name="TextBox 16"/>
          <p:cNvSpPr txBox="1"/>
          <p:nvPr/>
        </p:nvSpPr>
        <p:spPr>
          <a:xfrm>
            <a:off x="589633" y="233675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644010" y="4470432"/>
            <a:ext cx="1114288" cy="57475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589633" y="5407398"/>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141" y="5468776"/>
            <a:ext cx="692380" cy="69169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422" y="5489010"/>
            <a:ext cx="692380" cy="6923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8755" y="5489010"/>
            <a:ext cx="693065" cy="69238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448" y="5468776"/>
            <a:ext cx="692380" cy="691694"/>
          </a:xfrm>
          <a:prstGeom prst="rect">
            <a:avLst/>
          </a:prstGeom>
        </p:spPr>
      </p:pic>
      <p:sp>
        <p:nvSpPr>
          <p:cNvPr id="34" name="TextBox 33"/>
          <p:cNvSpPr txBox="1"/>
          <p:nvPr/>
        </p:nvSpPr>
        <p:spPr>
          <a:xfrm>
            <a:off x="632449" y="3628091"/>
            <a:ext cx="1125849" cy="57313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smtClean="0"/>
              <a:t>Site Provisioning Options/Comparison</a:t>
            </a:r>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2537" y="5489010"/>
            <a:ext cx="692380" cy="691694"/>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799" y="3620558"/>
            <a:ext cx="1356378" cy="469847"/>
          </a:xfrm>
          <a:prstGeom prst="rect">
            <a:avLst/>
          </a:prstGeom>
        </p:spPr>
      </p:pic>
      <p:pic>
        <p:nvPicPr>
          <p:cNvPr id="42" name="Picture 41"/>
          <p:cNvPicPr>
            <a:picLocks noChangeAspect="1"/>
          </p:cNvPicPr>
          <p:nvPr/>
        </p:nvPicPr>
        <p:blipFill>
          <a:blip r:embed="rId8"/>
          <a:stretch>
            <a:fillRect/>
          </a:stretch>
        </p:blipFill>
        <p:spPr>
          <a:xfrm>
            <a:off x="2353559" y="3679320"/>
            <a:ext cx="1362328" cy="470672"/>
          </a:xfrm>
          <a:prstGeom prst="rect">
            <a:avLst/>
          </a:prstGeom>
        </p:spPr>
      </p:pic>
      <p:pic>
        <p:nvPicPr>
          <p:cNvPr id="47" name="Picture 46"/>
          <p:cNvPicPr>
            <a:picLocks noChangeAspect="1"/>
          </p:cNvPicPr>
          <p:nvPr/>
        </p:nvPicPr>
        <p:blipFill>
          <a:blip r:embed="rId8"/>
          <a:stretch>
            <a:fillRect/>
          </a:stretch>
        </p:blipFill>
        <p:spPr>
          <a:xfrm>
            <a:off x="7710529" y="3679319"/>
            <a:ext cx="1362328" cy="470672"/>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248" y="3679320"/>
            <a:ext cx="1358759" cy="470672"/>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3388" y="3679319"/>
            <a:ext cx="1358759" cy="470672"/>
          </a:xfrm>
          <a:prstGeom prst="rect">
            <a:avLst/>
          </a:prstGeom>
        </p:spPr>
      </p:pic>
      <p:sp>
        <p:nvSpPr>
          <p:cNvPr id="55" name="TextBox 54"/>
          <p:cNvSpPr txBox="1"/>
          <p:nvPr/>
        </p:nvSpPr>
        <p:spPr>
          <a:xfrm>
            <a:off x="4141555" y="4529971"/>
            <a:ext cx="1362328" cy="461545"/>
          </a:xfrm>
          <a:prstGeom prst="rect">
            <a:avLst/>
          </a:prstGeom>
          <a:solidFill>
            <a:schemeClr val="accent1"/>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Fair</a:t>
            </a:r>
          </a:p>
        </p:txBody>
      </p:sp>
      <p:sp>
        <p:nvSpPr>
          <p:cNvPr id="56" name="TextBox 55"/>
          <p:cNvSpPr txBox="1"/>
          <p:nvPr/>
        </p:nvSpPr>
        <p:spPr>
          <a:xfrm>
            <a:off x="5859190" y="4529971"/>
            <a:ext cx="1633798" cy="461545"/>
          </a:xfrm>
          <a:prstGeom prst="rect">
            <a:avLst/>
          </a:prstGeom>
          <a:solidFill>
            <a:schemeClr val="accent2"/>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7724123" y="4540967"/>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
        <p:nvSpPr>
          <p:cNvPr id="58" name="TextBox 57"/>
          <p:cNvSpPr txBox="1"/>
          <p:nvPr/>
        </p:nvSpPr>
        <p:spPr>
          <a:xfrm>
            <a:off x="9424206" y="4539422"/>
            <a:ext cx="1606222" cy="461545"/>
          </a:xfrm>
          <a:prstGeom prst="rect">
            <a:avLst/>
          </a:prstGeom>
          <a:solidFill>
            <a:srgbClr val="009E49"/>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Excellent</a:t>
            </a:r>
          </a:p>
        </p:txBody>
      </p:sp>
      <p:sp>
        <p:nvSpPr>
          <p:cNvPr id="38" name="TextBox 37"/>
          <p:cNvSpPr txBox="1"/>
          <p:nvPr/>
        </p:nvSpPr>
        <p:spPr>
          <a:xfrm>
            <a:off x="2376241" y="4527034"/>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Tree>
    <p:extLst>
      <p:ext uri="{BB962C8B-B14F-4D97-AF65-F5344CB8AC3E}">
        <p14:creationId xmlns:p14="http://schemas.microsoft.com/office/powerpoint/2010/main" val="322583876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anim calcmode="lin" valueType="num">
                                      <p:cBhvr>
                                        <p:cTn id="79" dur="1000" fill="hold"/>
                                        <p:tgtEl>
                                          <p:spTgt spid="47"/>
                                        </p:tgtEl>
                                        <p:attrNameLst>
                                          <p:attrName>ppt_x</p:attrName>
                                        </p:attrNameLst>
                                      </p:cBhvr>
                                      <p:tavLst>
                                        <p:tav tm="0">
                                          <p:val>
                                            <p:strVal val="#ppt_x"/>
                                          </p:val>
                                        </p:tav>
                                        <p:tav tm="100000">
                                          <p:val>
                                            <p:strVal val="#ppt_x"/>
                                          </p:val>
                                        </p:tav>
                                      </p:tavLst>
                                    </p:anim>
                                    <p:anim calcmode="lin" valueType="num">
                                      <p:cBhvr>
                                        <p:cTn id="80" dur="1000" fill="hold"/>
                                        <p:tgtEl>
                                          <p:spTgt spid="4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0"/>
                                        <p:tgtEl>
                                          <p:spTgt spid="27"/>
                                        </p:tgtEl>
                                      </p:cBhvr>
                                    </p:animEffect>
                                    <p:anim calcmode="lin" valueType="num">
                                      <p:cBhvr>
                                        <p:cTn id="96" dur="1000" fill="hold"/>
                                        <p:tgtEl>
                                          <p:spTgt spid="27"/>
                                        </p:tgtEl>
                                        <p:attrNameLst>
                                          <p:attrName>ppt_x</p:attrName>
                                        </p:attrNameLst>
                                      </p:cBhvr>
                                      <p:tavLst>
                                        <p:tav tm="0">
                                          <p:val>
                                            <p:strVal val="#ppt_x"/>
                                          </p:val>
                                        </p:tav>
                                        <p:tav tm="100000">
                                          <p:val>
                                            <p:strVal val="#ppt_x"/>
                                          </p:val>
                                        </p:tav>
                                      </p:tavLst>
                                    </p:anim>
                                    <p:anim calcmode="lin" valueType="num">
                                      <p:cBhvr>
                                        <p:cTn id="97" dur="1000" fill="hold"/>
                                        <p:tgtEl>
                                          <p:spTgt spid="2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1000"/>
                                        <p:tgtEl>
                                          <p:spTgt spid="58"/>
                                        </p:tgtEl>
                                      </p:cBhvr>
                                    </p:animEffect>
                                    <p:anim calcmode="lin" valueType="num">
                                      <p:cBhvr>
                                        <p:cTn id="106" dur="1000" fill="hold"/>
                                        <p:tgtEl>
                                          <p:spTgt spid="58"/>
                                        </p:tgtEl>
                                        <p:attrNameLst>
                                          <p:attrName>ppt_x</p:attrName>
                                        </p:attrNameLst>
                                      </p:cBhvr>
                                      <p:tavLst>
                                        <p:tav tm="0">
                                          <p:val>
                                            <p:strVal val="#ppt_x"/>
                                          </p:val>
                                        </p:tav>
                                        <p:tav tm="100000">
                                          <p:val>
                                            <p:strVal val="#ppt_x"/>
                                          </p:val>
                                        </p:tav>
                                      </p:tavLst>
                                    </p:anim>
                                    <p:anim calcmode="lin" valueType="num">
                                      <p:cBhvr>
                                        <p:cTn id="107" dur="1000" fill="hold"/>
                                        <p:tgtEl>
                                          <p:spTgt spid="5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with </a:t>
            </a:r>
            <a:br>
              <a:rPr lang="en-US" sz="7200" dirty="0"/>
            </a:br>
            <a:r>
              <a:rPr lang="en-US" sz="7200" dirty="0" smtClean="0"/>
              <a:t>add-in </a:t>
            </a:r>
            <a:r>
              <a:rPr lang="en-US" sz="7200" dirty="0"/>
              <a:t>model</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22862" cy="2043636"/>
          </a:xfrm>
        </p:spPr>
        <p:txBody>
          <a:bodyPr/>
          <a:lstStyle/>
          <a:p>
            <a:r>
              <a:rPr lang="en-US" sz="3600" dirty="0" smtClean="0"/>
              <a:t>What</a:t>
            </a:r>
          </a:p>
          <a:p>
            <a:pPr lvl="1"/>
            <a:r>
              <a:rPr lang="en-US" sz="2000" dirty="0" smtClean="0"/>
              <a:t>Provision new site collections from add-in side</a:t>
            </a:r>
          </a:p>
          <a:p>
            <a:r>
              <a:rPr lang="en-US" sz="3600" dirty="0" smtClean="0"/>
              <a:t>Why</a:t>
            </a:r>
          </a:p>
          <a:p>
            <a:pPr lvl="1"/>
            <a:r>
              <a:rPr lang="en-US" sz="2000" dirty="0" smtClean="0"/>
              <a:t>Can be used to override out–of–the–box self-service site collection creation form</a:t>
            </a:r>
          </a:p>
          <a:p>
            <a:pPr lvl="1"/>
            <a:r>
              <a:rPr lang="en-US" sz="2000" dirty="0" smtClean="0"/>
              <a:t>Can be used to integrate additional functionalities as part of the provisioning</a:t>
            </a:r>
          </a:p>
          <a:p>
            <a:r>
              <a:rPr lang="en-US" sz="3600" dirty="0" smtClean="0"/>
              <a:t>How</a:t>
            </a:r>
          </a:p>
          <a:p>
            <a:pPr lvl="1"/>
            <a:r>
              <a:rPr lang="en-US" sz="2000" dirty="0" smtClean="0"/>
              <a:t>Office365 has separate downloadable that includes the needed CSOM elements to provision sites</a:t>
            </a:r>
          </a:p>
          <a:p>
            <a:pPr lvl="1"/>
            <a:r>
              <a:rPr lang="en-US" sz="2000" dirty="0" smtClean="0"/>
              <a:t>After 2014 April CU, natively supported for on-</a:t>
            </a:r>
            <a:r>
              <a:rPr lang="en-US" sz="2000" dirty="0" err="1" smtClean="0"/>
              <a:t>prem</a:t>
            </a:r>
            <a:r>
              <a:rPr lang="en-US" sz="2000" dirty="0" smtClean="0"/>
              <a:t> as well.</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Site Collection Creation from add-ins</a:t>
            </a:r>
            <a:endParaRPr lang="en-US" dirty="0"/>
          </a:p>
        </p:txBody>
      </p:sp>
    </p:spTree>
    <p:extLst>
      <p:ext uri="{BB962C8B-B14F-4D97-AF65-F5344CB8AC3E}">
        <p14:creationId xmlns:p14="http://schemas.microsoft.com/office/powerpoint/2010/main" val="27318299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provisioning model</a:t>
            </a:r>
            <a:endParaRPr lang="en-US" dirty="0"/>
          </a:p>
        </p:txBody>
      </p:sp>
      <p:pic>
        <p:nvPicPr>
          <p:cNvPr id="5" name="Picture 4"/>
          <p:cNvPicPr>
            <a:picLocks noChangeAspect="1"/>
          </p:cNvPicPr>
          <p:nvPr/>
        </p:nvPicPr>
        <p:blipFill rotWithShape="1">
          <a:blip r:embed="rId3"/>
          <a:srcRect r="16754" b="19034"/>
          <a:stretch/>
        </p:blipFill>
        <p:spPr>
          <a:xfrm>
            <a:off x="3904524" y="1475403"/>
            <a:ext cx="2948787" cy="1138204"/>
          </a:xfrm>
          <a:prstGeom prst="rect">
            <a:avLst/>
          </a:prstGeom>
          <a:ln>
            <a:solidFill>
              <a:schemeClr val="bg1">
                <a:lumMod val="75000"/>
              </a:schemeClr>
            </a:solidFill>
          </a:ln>
        </p:spPr>
      </p:pic>
      <p:graphicFrame>
        <p:nvGraphicFramePr>
          <p:cNvPr id="8" name="Table"/>
          <p:cNvGraphicFramePr>
            <a:graphicFrameLocks noGrp="1"/>
          </p:cNvGraphicFramePr>
          <p:nvPr>
            <p:extLst/>
          </p:nvPr>
        </p:nvGraphicFramePr>
        <p:xfrm>
          <a:off x="8609847" y="1695442"/>
          <a:ext cx="2035672" cy="1200144"/>
        </p:xfrm>
        <a:graphic>
          <a:graphicData uri="http://schemas.openxmlformats.org/drawingml/2006/table">
            <a:tbl>
              <a:tblPr firstRow="1" bandRow="1">
                <a:tableStyleId>{5C22544A-7EE6-4342-B048-85BDC9FD1C3A}</a:tableStyleId>
              </a:tblPr>
              <a:tblGrid>
                <a:gridCol w="498768">
                  <a:extLst>
                    <a:ext uri="{9D8B030D-6E8A-4147-A177-3AD203B41FA5}">
                      <a16:colId xmlns:a16="http://schemas.microsoft.com/office/drawing/2014/main" val="3489962058"/>
                    </a:ext>
                  </a:extLst>
                </a:gridCol>
                <a:gridCol w="492463">
                  <a:extLst>
                    <a:ext uri="{9D8B030D-6E8A-4147-A177-3AD203B41FA5}">
                      <a16:colId xmlns:a16="http://schemas.microsoft.com/office/drawing/2014/main" val="1269965265"/>
                    </a:ext>
                  </a:extLst>
                </a:gridCol>
                <a:gridCol w="499276">
                  <a:extLst>
                    <a:ext uri="{9D8B030D-6E8A-4147-A177-3AD203B41FA5}">
                      <a16:colId xmlns:a16="http://schemas.microsoft.com/office/drawing/2014/main" val="581447776"/>
                    </a:ext>
                  </a:extLst>
                </a:gridCol>
                <a:gridCol w="545165">
                  <a:extLst>
                    <a:ext uri="{9D8B030D-6E8A-4147-A177-3AD203B41FA5}">
                      <a16:colId xmlns:a16="http://schemas.microsoft.com/office/drawing/2014/main" val="2627796514"/>
                    </a:ext>
                  </a:extLst>
                </a:gridCol>
              </a:tblGrid>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41452310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236228520"/>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5007096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1351882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1816313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33842159"/>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857450833"/>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2226281464"/>
                  </a:ext>
                </a:extLst>
              </a:tr>
            </a:tbl>
          </a:graphicData>
        </a:graphic>
      </p:graphicFrame>
      <p:pic>
        <p:nvPicPr>
          <p:cNvPr id="9" name="Picture 8"/>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043946" y="2166088"/>
            <a:ext cx="1294838" cy="1226401"/>
          </a:xfrm>
          <a:prstGeom prst="rect">
            <a:avLst/>
          </a:prstGeom>
          <a:effectLst>
            <a:outerShdw blurRad="50800" dist="38100" dir="2700000" algn="tl" rotWithShape="0">
              <a:prstClr val="black">
                <a:alpha val="40000"/>
              </a:prstClr>
            </a:outerShdw>
          </a:effectLst>
        </p:spPr>
      </p:pic>
      <p:grpSp>
        <p:nvGrpSpPr>
          <p:cNvPr id="18" name="Group 17"/>
          <p:cNvGrpSpPr/>
          <p:nvPr/>
        </p:nvGrpSpPr>
        <p:grpSpPr>
          <a:xfrm>
            <a:off x="7765569" y="4329189"/>
            <a:ext cx="4272077" cy="1937389"/>
            <a:chOff x="8852204" y="1128641"/>
            <a:chExt cx="5868483" cy="2461618"/>
          </a:xfrm>
        </p:grpSpPr>
        <p:pic>
          <p:nvPicPr>
            <p:cNvPr id="27" name="Picture 26"/>
            <p:cNvPicPr>
              <a:picLocks noChangeAspect="1"/>
            </p:cNvPicPr>
            <p:nvPr/>
          </p:nvPicPr>
          <p:blipFill>
            <a:blip r:embed="rId6"/>
            <a:stretch>
              <a:fillRect/>
            </a:stretch>
          </p:blipFill>
          <p:spPr>
            <a:xfrm>
              <a:off x="8852204" y="1128641"/>
              <a:ext cx="3139633" cy="1644863"/>
            </a:xfrm>
            <a:prstGeom prst="rect">
              <a:avLst/>
            </a:prstGeom>
            <a:ln>
              <a:solidFill>
                <a:schemeClr val="bg1">
                  <a:lumMod val="65000"/>
                </a:schemeClr>
              </a:solidFill>
            </a:ln>
          </p:spPr>
        </p:pic>
        <p:sp>
          <p:nvSpPr>
            <p:cNvPr id="29" name="TextBox 34"/>
            <p:cNvSpPr txBox="1">
              <a:spLocks noChangeArrowheads="1"/>
            </p:cNvSpPr>
            <p:nvPr/>
          </p:nvSpPr>
          <p:spPr bwMode="auto">
            <a:xfrm>
              <a:off x="9876945" y="2847445"/>
              <a:ext cx="4843742" cy="742814"/>
            </a:xfrm>
            <a:prstGeom prst="rect">
              <a:avLst/>
            </a:prstGeom>
            <a:noFill/>
            <a:ln w="9525">
              <a:noFill/>
              <a:miter lim="800000"/>
              <a:headEnd/>
              <a:tailEnd/>
            </a:ln>
          </p:spPr>
          <p:txBody>
            <a:bodyPr wrap="square">
              <a:spAutoFit/>
            </a:bodyPr>
            <a:lstStyle/>
            <a:p>
              <a:r>
                <a:rPr lang="en-US" sz="1600" dirty="0">
                  <a:latin typeface="+mj-lt"/>
                </a:rPr>
                <a:t>https://contoso.sharepoint.com</a:t>
              </a:r>
              <a:br>
                <a:rPr lang="en-US" sz="1600" dirty="0">
                  <a:latin typeface="+mj-lt"/>
                </a:rPr>
              </a:br>
              <a:r>
                <a:rPr lang="en-US" sz="1600" dirty="0">
                  <a:latin typeface="+mj-lt"/>
                </a:rPr>
                <a:t>/sites/site</a:t>
              </a:r>
              <a:endParaRPr lang="en-US" sz="1050" dirty="0">
                <a:latin typeface="+mj-lt"/>
              </a:endParaRPr>
            </a:p>
          </p:txBody>
        </p:sp>
      </p:grpSp>
      <p:cxnSp>
        <p:nvCxnSpPr>
          <p:cNvPr id="31" name="Straight Arrow Connector 30"/>
          <p:cNvCxnSpPr/>
          <p:nvPr/>
        </p:nvCxnSpPr>
        <p:spPr>
          <a:xfrm flipV="1">
            <a:off x="2999068" y="2343317"/>
            <a:ext cx="1745578" cy="380991"/>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a:xfrm flipH="1" flipV="1">
            <a:off x="2516207" y="3529061"/>
            <a:ext cx="1870390" cy="11913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2" name="Picture 31"/>
          <p:cNvPicPr>
            <a:picLocks noChangeAspect="1"/>
          </p:cNvPicPr>
          <p:nvPr/>
        </p:nvPicPr>
        <p:blipFill>
          <a:blip r:embed="rId7"/>
          <a:stretch>
            <a:fillRect/>
          </a:stretch>
        </p:blipFill>
        <p:spPr>
          <a:xfrm>
            <a:off x="2965116" y="3903282"/>
            <a:ext cx="596240" cy="380513"/>
          </a:xfrm>
          <a:prstGeom prst="rect">
            <a:avLst/>
          </a:prstGeom>
        </p:spPr>
      </p:pic>
      <p:cxnSp>
        <p:nvCxnSpPr>
          <p:cNvPr id="41" name="Straight Arrow Connector 40"/>
          <p:cNvCxnSpPr/>
          <p:nvPr/>
        </p:nvCxnSpPr>
        <p:spPr>
          <a:xfrm>
            <a:off x="7255555" y="2520800"/>
            <a:ext cx="1255995" cy="1301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6068475" y="5049419"/>
            <a:ext cx="1593053" cy="133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flipV="1">
            <a:off x="5759209" y="3028507"/>
            <a:ext cx="2829236" cy="1628507"/>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3" name="Group 32"/>
          <p:cNvGrpSpPr/>
          <p:nvPr/>
        </p:nvGrpSpPr>
        <p:grpSpPr>
          <a:xfrm>
            <a:off x="6974323" y="3449019"/>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4</a:t>
              </a:r>
            </a:p>
          </p:txBody>
        </p:sp>
      </p:grpSp>
      <p:grpSp>
        <p:nvGrpSpPr>
          <p:cNvPr id="48" name="Group 47"/>
          <p:cNvGrpSpPr/>
          <p:nvPr/>
        </p:nvGrpSpPr>
        <p:grpSpPr>
          <a:xfrm>
            <a:off x="6534033" y="4771553"/>
            <a:ext cx="514267" cy="514267"/>
            <a:chOff x="492" y="17985"/>
            <a:chExt cx="524853" cy="524853"/>
          </a:xfrm>
        </p:grpSpPr>
        <p:sp>
          <p:nvSpPr>
            <p:cNvPr id="49" name="Oval 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5</a:t>
              </a:r>
            </a:p>
          </p:txBody>
        </p:sp>
      </p:grpSp>
      <p:grpSp>
        <p:nvGrpSpPr>
          <p:cNvPr id="51" name="Group 50"/>
          <p:cNvGrpSpPr/>
          <p:nvPr/>
        </p:nvGrpSpPr>
        <p:grpSpPr>
          <a:xfrm>
            <a:off x="7461013" y="2067811"/>
            <a:ext cx="514267" cy="514267"/>
            <a:chOff x="492" y="17985"/>
            <a:chExt cx="524853" cy="524853"/>
          </a:xfrm>
        </p:grpSpPr>
        <p:sp>
          <p:nvSpPr>
            <p:cNvPr id="52" name="Oval 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4" name="Group 53"/>
          <p:cNvGrpSpPr/>
          <p:nvPr/>
        </p:nvGrpSpPr>
        <p:grpSpPr>
          <a:xfrm>
            <a:off x="3497705" y="2428338"/>
            <a:ext cx="514267" cy="514267"/>
            <a:chOff x="492" y="17985"/>
            <a:chExt cx="524853" cy="524853"/>
          </a:xfrm>
        </p:grpSpPr>
        <p:sp>
          <p:nvSpPr>
            <p:cNvPr id="55" name="Oval 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57" name="Group 56"/>
          <p:cNvGrpSpPr/>
          <p:nvPr/>
        </p:nvGrpSpPr>
        <p:grpSpPr>
          <a:xfrm>
            <a:off x="3469339" y="4285006"/>
            <a:ext cx="514267" cy="514267"/>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6</a:t>
              </a:r>
            </a:p>
          </p:txBody>
        </p:sp>
      </p:grpSp>
      <p:grpSp>
        <p:nvGrpSpPr>
          <p:cNvPr id="60" name="Group 59"/>
          <p:cNvGrpSpPr/>
          <p:nvPr/>
        </p:nvGrpSpPr>
        <p:grpSpPr>
          <a:xfrm>
            <a:off x="11033630" y="2465400"/>
            <a:ext cx="514267" cy="514267"/>
            <a:chOff x="492" y="17985"/>
            <a:chExt cx="524853" cy="524853"/>
          </a:xfrm>
        </p:grpSpPr>
        <p:sp>
          <p:nvSpPr>
            <p:cNvPr id="61" name="Oval 6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sp>
        <p:nvSpPr>
          <p:cNvPr id="63" name="Arc 62"/>
          <p:cNvSpPr/>
          <p:nvPr/>
        </p:nvSpPr>
        <p:spPr>
          <a:xfrm rot="7278327">
            <a:off x="5073670" y="2868776"/>
            <a:ext cx="456136" cy="507210"/>
          </a:xfrm>
          <a:prstGeom prst="arc">
            <a:avLst>
              <a:gd name="adj1" fmla="val 2097834"/>
              <a:gd name="adj2" fmla="val 366333"/>
            </a:avLst>
          </a:prstGeom>
          <a:ln w="3810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63"/>
          <p:cNvGrpSpPr>
            <a:grpSpLocks noChangeAspect="1"/>
          </p:cNvGrpSpPr>
          <p:nvPr/>
        </p:nvGrpSpPr>
        <p:grpSpPr>
          <a:xfrm>
            <a:off x="5245319" y="2015845"/>
            <a:ext cx="2058416" cy="1348732"/>
            <a:chOff x="4395610" y="3071229"/>
            <a:chExt cx="1995195" cy="1307309"/>
          </a:xfrm>
        </p:grpSpPr>
        <p:sp>
          <p:nvSpPr>
            <p:cNvPr id="65" name="Rectangle 64"/>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66" name="Picture 65"/>
            <p:cNvPicPr>
              <a:picLocks noChangeAspect="1"/>
            </p:cNvPicPr>
            <p:nvPr/>
          </p:nvPicPr>
          <p:blipFill>
            <a:blip r:embed="rId8"/>
            <a:stretch>
              <a:fillRect/>
            </a:stretch>
          </p:blipFill>
          <p:spPr>
            <a:xfrm>
              <a:off x="5246592" y="3476941"/>
              <a:ext cx="529349" cy="417312"/>
            </a:xfrm>
            <a:prstGeom prst="rect">
              <a:avLst/>
            </a:prstGeom>
          </p:spPr>
        </p:pic>
        <p:pic>
          <p:nvPicPr>
            <p:cNvPr id="67" name="Picture 66"/>
            <p:cNvPicPr>
              <a:picLocks noChangeAspect="1"/>
            </p:cNvPicPr>
            <p:nvPr/>
          </p:nvPicPr>
          <p:blipFill>
            <a:blip r:embed="rId8"/>
            <a:stretch>
              <a:fillRect/>
            </a:stretch>
          </p:blipFill>
          <p:spPr>
            <a:xfrm>
              <a:off x="5581574" y="3585493"/>
              <a:ext cx="556200" cy="438480"/>
            </a:xfrm>
            <a:prstGeom prst="rect">
              <a:avLst/>
            </a:prstGeom>
          </p:spPr>
        </p:pic>
        <p:pic>
          <p:nvPicPr>
            <p:cNvPr id="68" name="Picture 67"/>
            <p:cNvPicPr>
              <a:picLocks noChangeAspect="1"/>
            </p:cNvPicPr>
            <p:nvPr/>
          </p:nvPicPr>
          <p:blipFill>
            <a:blip r:embed="rId9"/>
            <a:stretch>
              <a:fillRect/>
            </a:stretch>
          </p:blipFill>
          <p:spPr>
            <a:xfrm>
              <a:off x="5970309" y="3700199"/>
              <a:ext cx="420496" cy="432326"/>
            </a:xfrm>
            <a:prstGeom prst="rect">
              <a:avLst/>
            </a:prstGeom>
          </p:spPr>
        </p:pic>
        <p:pic>
          <p:nvPicPr>
            <p:cNvPr id="69" name="Picture 68"/>
            <p:cNvPicPr>
              <a:picLocks noChangeAspect="1"/>
            </p:cNvPicPr>
            <p:nvPr/>
          </p:nvPicPr>
          <p:blipFill>
            <a:blip r:embed="rId10"/>
            <a:stretch>
              <a:fillRect/>
            </a:stretch>
          </p:blipFill>
          <p:spPr>
            <a:xfrm>
              <a:off x="4893565" y="3772769"/>
              <a:ext cx="688009" cy="605769"/>
            </a:xfrm>
            <a:prstGeom prst="rect">
              <a:avLst/>
            </a:prstGeom>
          </p:spPr>
        </p:pic>
      </p:grpSp>
      <p:grpSp>
        <p:nvGrpSpPr>
          <p:cNvPr id="10" name="Group 9"/>
          <p:cNvGrpSpPr/>
          <p:nvPr/>
        </p:nvGrpSpPr>
        <p:grpSpPr>
          <a:xfrm>
            <a:off x="854630" y="2074226"/>
            <a:ext cx="2161138" cy="2191377"/>
            <a:chOff x="541536" y="1515680"/>
            <a:chExt cx="2161701" cy="2191948"/>
          </a:xfrm>
        </p:grpSpPr>
        <p:pic>
          <p:nvPicPr>
            <p:cNvPr id="83" name="Picture 82"/>
            <p:cNvPicPr>
              <a:picLocks noChangeAspect="1"/>
            </p:cNvPicPr>
            <p:nvPr/>
          </p:nvPicPr>
          <p:blipFill>
            <a:blip r:embed="rId11"/>
            <a:stretch>
              <a:fillRect/>
            </a:stretch>
          </p:blipFill>
          <p:spPr>
            <a:xfrm>
              <a:off x="1624634" y="1515680"/>
              <a:ext cx="1078603" cy="1038236"/>
            </a:xfrm>
            <a:prstGeom prst="rect">
              <a:avLst/>
            </a:prstGeom>
          </p:spPr>
        </p:pic>
        <p:grpSp>
          <p:nvGrpSpPr>
            <p:cNvPr id="70" name="Group 69"/>
            <p:cNvGrpSpPr>
              <a:grpSpLocks noChangeAspect="1"/>
            </p:cNvGrpSpPr>
            <p:nvPr/>
          </p:nvGrpSpPr>
          <p:grpSpPr>
            <a:xfrm>
              <a:off x="541536" y="2036732"/>
              <a:ext cx="1653921" cy="1670896"/>
              <a:chOff x="4383758" y="2250738"/>
              <a:chExt cx="2516893" cy="2542727"/>
            </a:xfrm>
          </p:grpSpPr>
          <p:sp>
            <p:nvSpPr>
              <p:cNvPr id="71" name="Rectangle 70"/>
              <p:cNvSpPr/>
              <p:nvPr/>
            </p:nvSpPr>
            <p:spPr bwMode="auto">
              <a:xfrm>
                <a:off x="4537410" y="2250738"/>
                <a:ext cx="2017543" cy="2261107"/>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SharePoint Service</a:t>
                </a:r>
              </a:p>
            </p:txBody>
          </p:sp>
          <p:grpSp>
            <p:nvGrpSpPr>
              <p:cNvPr id="72" name="Group 71"/>
              <p:cNvGrpSpPr/>
              <p:nvPr/>
            </p:nvGrpSpPr>
            <p:grpSpPr>
              <a:xfrm>
                <a:off x="5421611" y="2886866"/>
                <a:ext cx="1479040" cy="1043909"/>
                <a:chOff x="4557447" y="1721445"/>
                <a:chExt cx="1479040" cy="1043909"/>
              </a:xfrm>
            </p:grpSpPr>
            <p:pic>
              <p:nvPicPr>
                <p:cNvPr id="80" name="Picture 79"/>
                <p:cNvPicPr>
                  <a:picLocks noChangeAspect="1"/>
                </p:cNvPicPr>
                <p:nvPr/>
              </p:nvPicPr>
              <p:blipFill>
                <a:blip r:embed="rId12"/>
                <a:stretch>
                  <a:fillRect/>
                </a:stretch>
              </p:blipFill>
              <p:spPr>
                <a:xfrm>
                  <a:off x="4557447" y="1902539"/>
                  <a:ext cx="477423" cy="839046"/>
                </a:xfrm>
                <a:prstGeom prst="rect">
                  <a:avLst/>
                </a:prstGeom>
              </p:spPr>
            </p:pic>
            <p:pic>
              <p:nvPicPr>
                <p:cNvPr id="81" name="Picture 80"/>
                <p:cNvPicPr>
                  <a:picLocks noChangeAspect="1"/>
                </p:cNvPicPr>
                <p:nvPr/>
              </p:nvPicPr>
              <p:blipFill>
                <a:blip r:embed="rId12"/>
                <a:stretch>
                  <a:fillRect/>
                </a:stretch>
              </p:blipFill>
              <p:spPr>
                <a:xfrm>
                  <a:off x="4869643" y="1721445"/>
                  <a:ext cx="477423" cy="839046"/>
                </a:xfrm>
                <a:prstGeom prst="rect">
                  <a:avLst/>
                </a:prstGeom>
              </p:spPr>
            </p:pic>
            <p:pic>
              <p:nvPicPr>
                <p:cNvPr id="82" name="Picture 81"/>
                <p:cNvPicPr>
                  <a:picLocks noChangeAspect="1"/>
                </p:cNvPicPr>
                <p:nvPr/>
              </p:nvPicPr>
              <p:blipFill>
                <a:blip r:embed="rId13"/>
                <a:stretch>
                  <a:fillRect/>
                </a:stretch>
              </p:blipFill>
              <p:spPr>
                <a:xfrm>
                  <a:off x="5153580" y="1902539"/>
                  <a:ext cx="882907" cy="862815"/>
                </a:xfrm>
                <a:prstGeom prst="rect">
                  <a:avLst/>
                </a:prstGeom>
              </p:spPr>
            </p:pic>
          </p:grpSp>
          <p:grpSp>
            <p:nvGrpSpPr>
              <p:cNvPr id="73" name="Group 72"/>
              <p:cNvGrpSpPr/>
              <p:nvPr/>
            </p:nvGrpSpPr>
            <p:grpSpPr>
              <a:xfrm>
                <a:off x="4880542" y="3820782"/>
                <a:ext cx="944427" cy="972683"/>
                <a:chOff x="3981885" y="2834055"/>
                <a:chExt cx="944427" cy="972683"/>
              </a:xfrm>
            </p:grpSpPr>
            <p:pic>
              <p:nvPicPr>
                <p:cNvPr id="77" name="Picture 76"/>
                <p:cNvPicPr>
                  <a:picLocks noChangeAspect="1"/>
                </p:cNvPicPr>
                <p:nvPr/>
              </p:nvPicPr>
              <p:blipFill>
                <a:blip r:embed="rId12"/>
                <a:stretch>
                  <a:fillRect/>
                </a:stretch>
              </p:blipFill>
              <p:spPr>
                <a:xfrm>
                  <a:off x="3981885" y="2967692"/>
                  <a:ext cx="477423" cy="839046"/>
                </a:xfrm>
                <a:prstGeom prst="rect">
                  <a:avLst/>
                </a:prstGeom>
              </p:spPr>
            </p:pic>
            <p:pic>
              <p:nvPicPr>
                <p:cNvPr id="78" name="Picture 77"/>
                <p:cNvPicPr>
                  <a:picLocks noChangeAspect="1"/>
                </p:cNvPicPr>
                <p:nvPr/>
              </p:nvPicPr>
              <p:blipFill>
                <a:blip r:embed="rId12"/>
                <a:stretch>
                  <a:fillRect/>
                </a:stretch>
              </p:blipFill>
              <p:spPr>
                <a:xfrm>
                  <a:off x="4269036" y="2834055"/>
                  <a:ext cx="477423" cy="839046"/>
                </a:xfrm>
                <a:prstGeom prst="rect">
                  <a:avLst/>
                </a:prstGeom>
              </p:spPr>
            </p:pic>
            <p:pic>
              <p:nvPicPr>
                <p:cNvPr id="79" name="Picture 78"/>
                <p:cNvPicPr>
                  <a:picLocks noChangeAspect="1"/>
                </p:cNvPicPr>
                <p:nvPr/>
              </p:nvPicPr>
              <p:blipFill>
                <a:blip r:embed="rId14"/>
                <a:stretch>
                  <a:fillRect/>
                </a:stretch>
              </p:blipFill>
              <p:spPr>
                <a:xfrm>
                  <a:off x="4480085" y="3260431"/>
                  <a:ext cx="446227" cy="456212"/>
                </a:xfrm>
                <a:prstGeom prst="rect">
                  <a:avLst/>
                </a:prstGeom>
              </p:spPr>
            </p:pic>
          </p:grpSp>
          <p:grpSp>
            <p:nvGrpSpPr>
              <p:cNvPr id="74" name="Group 73"/>
              <p:cNvGrpSpPr/>
              <p:nvPr/>
            </p:nvGrpSpPr>
            <p:grpSpPr>
              <a:xfrm>
                <a:off x="4383758" y="2988031"/>
                <a:ext cx="968998" cy="971748"/>
                <a:chOff x="3601101" y="2714202"/>
                <a:chExt cx="968998" cy="971748"/>
              </a:xfrm>
            </p:grpSpPr>
            <p:pic>
              <p:nvPicPr>
                <p:cNvPr id="75" name="Picture 74"/>
                <p:cNvPicPr>
                  <a:picLocks noChangeAspect="1"/>
                </p:cNvPicPr>
                <p:nvPr/>
              </p:nvPicPr>
              <p:blipFill>
                <a:blip r:embed="rId12"/>
                <a:stretch>
                  <a:fillRect/>
                </a:stretch>
              </p:blipFill>
              <p:spPr>
                <a:xfrm>
                  <a:off x="3601101" y="2846904"/>
                  <a:ext cx="477423" cy="839046"/>
                </a:xfrm>
                <a:prstGeom prst="rect">
                  <a:avLst/>
                </a:prstGeom>
              </p:spPr>
            </p:pic>
            <p:pic>
              <p:nvPicPr>
                <p:cNvPr id="76" name="Picture 75"/>
                <p:cNvPicPr>
                  <a:picLocks noChangeAspect="1"/>
                </p:cNvPicPr>
                <p:nvPr/>
              </p:nvPicPr>
              <p:blipFill>
                <a:blip r:embed="rId15"/>
                <a:stretch>
                  <a:fillRect/>
                </a:stretch>
              </p:blipFill>
              <p:spPr>
                <a:xfrm>
                  <a:off x="3875612" y="2714202"/>
                  <a:ext cx="694487" cy="898458"/>
                </a:xfrm>
                <a:prstGeom prst="rect">
                  <a:avLst/>
                </a:prstGeom>
              </p:spPr>
            </p:pic>
          </p:grpSp>
        </p:grpSp>
      </p:grpSp>
      <p:pic>
        <p:nvPicPr>
          <p:cNvPr id="84" name="Picture 83"/>
          <p:cNvPicPr>
            <a:picLocks noChangeAspect="1"/>
          </p:cNvPicPr>
          <p:nvPr/>
        </p:nvPicPr>
        <p:blipFill>
          <a:blip r:embed="rId16"/>
          <a:stretch>
            <a:fillRect/>
          </a:stretch>
        </p:blipFill>
        <p:spPr>
          <a:xfrm>
            <a:off x="9712450" y="3781838"/>
            <a:ext cx="968912" cy="1036511"/>
          </a:xfrm>
          <a:prstGeom prst="rect">
            <a:avLst/>
          </a:prstGeom>
        </p:spPr>
      </p:pic>
      <p:pic>
        <p:nvPicPr>
          <p:cNvPr id="85" name="Picture 84"/>
          <p:cNvPicPr>
            <a:picLocks noChangeAspect="1"/>
          </p:cNvPicPr>
          <p:nvPr/>
        </p:nvPicPr>
        <p:blipFill>
          <a:blip r:embed="rId17"/>
          <a:stretch>
            <a:fillRect/>
          </a:stretch>
        </p:blipFill>
        <p:spPr>
          <a:xfrm>
            <a:off x="7502021" y="5328617"/>
            <a:ext cx="946515" cy="796792"/>
          </a:xfrm>
          <a:prstGeom prst="rect">
            <a:avLst/>
          </a:prstGeom>
        </p:spPr>
      </p:pic>
      <p:grpSp>
        <p:nvGrpSpPr>
          <p:cNvPr id="86" name="Group 85"/>
          <p:cNvGrpSpPr/>
          <p:nvPr/>
        </p:nvGrpSpPr>
        <p:grpSpPr>
          <a:xfrm>
            <a:off x="4347923" y="4720389"/>
            <a:ext cx="1551508" cy="1117041"/>
            <a:chOff x="7303388" y="5401003"/>
            <a:chExt cx="1551508" cy="1117041"/>
          </a:xfrm>
        </p:grpSpPr>
        <p:sp>
          <p:nvSpPr>
            <p:cNvPr id="87" name="Arc 86"/>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88" name="Group 87"/>
            <p:cNvGrpSpPr/>
            <p:nvPr/>
          </p:nvGrpSpPr>
          <p:grpSpPr>
            <a:xfrm>
              <a:off x="7524159" y="5401003"/>
              <a:ext cx="1330737" cy="1117041"/>
              <a:chOff x="5602373" y="5181081"/>
              <a:chExt cx="1330737" cy="1117041"/>
            </a:xfrm>
          </p:grpSpPr>
          <p:sp>
            <p:nvSpPr>
              <p:cNvPr id="89" name="Rectangle 8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90" name="Picture 89"/>
              <p:cNvPicPr>
                <a:picLocks noChangeAspect="1"/>
              </p:cNvPicPr>
              <p:nvPr/>
            </p:nvPicPr>
            <p:blipFill>
              <a:blip r:embed="rId18"/>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197222754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1000"/>
                                        <p:tgtEl>
                                          <p:spTgt spid="45"/>
                                        </p:tgtEl>
                                      </p:cBhvr>
                                    </p:animEffect>
                                    <p:anim calcmode="lin" valueType="num">
                                      <p:cBhvr>
                                        <p:cTn id="62" dur="1000" fill="hold"/>
                                        <p:tgtEl>
                                          <p:spTgt spid="45"/>
                                        </p:tgtEl>
                                        <p:attrNameLst>
                                          <p:attrName>ppt_x</p:attrName>
                                        </p:attrNameLst>
                                      </p:cBhvr>
                                      <p:tavLst>
                                        <p:tav tm="0">
                                          <p:val>
                                            <p:strVal val="#ppt_x"/>
                                          </p:val>
                                        </p:tav>
                                        <p:tav tm="100000">
                                          <p:val>
                                            <p:strVal val="#ppt_x"/>
                                          </p:val>
                                        </p:tav>
                                      </p:tavLst>
                                    </p:anim>
                                    <p:anim calcmode="lin" valueType="num">
                                      <p:cBhvr>
                                        <p:cTn id="63" dur="1000" fill="hold"/>
                                        <p:tgtEl>
                                          <p:spTgt spid="4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1000"/>
                                        <p:tgtEl>
                                          <p:spTgt spid="86"/>
                                        </p:tgtEl>
                                      </p:cBhvr>
                                    </p:animEffect>
                                    <p:anim calcmode="lin" valueType="num">
                                      <p:cBhvr>
                                        <p:cTn id="67" dur="1000" fill="hold"/>
                                        <p:tgtEl>
                                          <p:spTgt spid="86"/>
                                        </p:tgtEl>
                                        <p:attrNameLst>
                                          <p:attrName>ppt_x</p:attrName>
                                        </p:attrNameLst>
                                      </p:cBhvr>
                                      <p:tavLst>
                                        <p:tav tm="0">
                                          <p:val>
                                            <p:strVal val="#ppt_x"/>
                                          </p:val>
                                        </p:tav>
                                        <p:tav tm="100000">
                                          <p:val>
                                            <p:strVal val="#ppt_x"/>
                                          </p:val>
                                        </p:tav>
                                      </p:tavLst>
                                    </p:anim>
                                    <p:anim calcmode="lin" valueType="num">
                                      <p:cBhvr>
                                        <p:cTn id="68" dur="1000" fill="hold"/>
                                        <p:tgtEl>
                                          <p:spTgt spid="8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0"/>
                                        <p:tgtEl>
                                          <p:spTgt spid="48"/>
                                        </p:tgtEl>
                                      </p:cBhvr>
                                    </p:animEffect>
                                    <p:anim calcmode="lin" valueType="num">
                                      <p:cBhvr>
                                        <p:cTn id="84" dur="1000" fill="hold"/>
                                        <p:tgtEl>
                                          <p:spTgt spid="48"/>
                                        </p:tgtEl>
                                        <p:attrNameLst>
                                          <p:attrName>ppt_x</p:attrName>
                                        </p:attrNameLst>
                                      </p:cBhvr>
                                      <p:tavLst>
                                        <p:tav tm="0">
                                          <p:val>
                                            <p:strVal val="#ppt_x"/>
                                          </p:val>
                                        </p:tav>
                                        <p:tav tm="100000">
                                          <p:val>
                                            <p:strVal val="#ppt_x"/>
                                          </p:val>
                                        </p:tav>
                                      </p:tavLst>
                                    </p:anim>
                                    <p:anim calcmode="lin" valueType="num">
                                      <p:cBhvr>
                                        <p:cTn id="85" dur="1000" fill="hold"/>
                                        <p:tgtEl>
                                          <p:spTgt spid="4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1000"/>
                                        <p:tgtEl>
                                          <p:spTgt spid="85"/>
                                        </p:tgtEl>
                                      </p:cBhvr>
                                    </p:animEffect>
                                    <p:anim calcmode="lin" valueType="num">
                                      <p:cBhvr>
                                        <p:cTn id="89" dur="1000" fill="hold"/>
                                        <p:tgtEl>
                                          <p:spTgt spid="85"/>
                                        </p:tgtEl>
                                        <p:attrNameLst>
                                          <p:attrName>ppt_x</p:attrName>
                                        </p:attrNameLst>
                                      </p:cBhvr>
                                      <p:tavLst>
                                        <p:tav tm="0">
                                          <p:val>
                                            <p:strVal val="#ppt_x"/>
                                          </p:val>
                                        </p:tav>
                                        <p:tav tm="100000">
                                          <p:val>
                                            <p:strVal val="#ppt_x"/>
                                          </p:val>
                                        </p:tav>
                                      </p:tavLst>
                                    </p:anim>
                                    <p:anim calcmode="lin" valueType="num">
                                      <p:cBhvr>
                                        <p:cTn id="90" dur="1000" fill="hold"/>
                                        <p:tgtEl>
                                          <p:spTgt spid="8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1000"/>
                                        <p:tgtEl>
                                          <p:spTgt spid="18"/>
                                        </p:tgtEl>
                                      </p:cBhvr>
                                    </p:animEffect>
                                    <p:anim calcmode="lin" valueType="num">
                                      <p:cBhvr>
                                        <p:cTn id="94" dur="1000" fill="hold"/>
                                        <p:tgtEl>
                                          <p:spTgt spid="18"/>
                                        </p:tgtEl>
                                        <p:attrNameLst>
                                          <p:attrName>ppt_x</p:attrName>
                                        </p:attrNameLst>
                                      </p:cBhvr>
                                      <p:tavLst>
                                        <p:tav tm="0">
                                          <p:val>
                                            <p:strVal val="#ppt_x"/>
                                          </p:val>
                                        </p:tav>
                                        <p:tav tm="100000">
                                          <p:val>
                                            <p:strVal val="#ppt_x"/>
                                          </p:val>
                                        </p:tav>
                                      </p:tavLst>
                                    </p:anim>
                                    <p:anim calcmode="lin" valueType="num">
                                      <p:cBhvr>
                                        <p:cTn id="95" dur="1000" fill="hold"/>
                                        <p:tgtEl>
                                          <p:spTgt spid="1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1000"/>
                                        <p:tgtEl>
                                          <p:spTgt spid="84"/>
                                        </p:tgtEl>
                                      </p:cBhvr>
                                    </p:animEffect>
                                    <p:anim calcmode="lin" valueType="num">
                                      <p:cBhvr>
                                        <p:cTn id="99" dur="1000" fill="hold"/>
                                        <p:tgtEl>
                                          <p:spTgt spid="84"/>
                                        </p:tgtEl>
                                        <p:attrNameLst>
                                          <p:attrName>ppt_x</p:attrName>
                                        </p:attrNameLst>
                                      </p:cBhvr>
                                      <p:tavLst>
                                        <p:tav tm="0">
                                          <p:val>
                                            <p:strVal val="#ppt_x"/>
                                          </p:val>
                                        </p:tav>
                                        <p:tav tm="100000">
                                          <p:val>
                                            <p:strVal val="#ppt_x"/>
                                          </p:val>
                                        </p:tav>
                                      </p:tavLst>
                                    </p:anim>
                                    <p:anim calcmode="lin" valueType="num">
                                      <p:cBhvr>
                                        <p:cTn id="10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1000"/>
                                        <p:tgtEl>
                                          <p:spTgt spid="57"/>
                                        </p:tgtEl>
                                      </p:cBhvr>
                                    </p:animEffect>
                                    <p:anim calcmode="lin" valueType="num">
                                      <p:cBhvr>
                                        <p:cTn id="111" dur="1000" fill="hold"/>
                                        <p:tgtEl>
                                          <p:spTgt spid="57"/>
                                        </p:tgtEl>
                                        <p:attrNameLst>
                                          <p:attrName>ppt_x</p:attrName>
                                        </p:attrNameLst>
                                      </p:cBhvr>
                                      <p:tavLst>
                                        <p:tav tm="0">
                                          <p:val>
                                            <p:strVal val="#ppt_x"/>
                                          </p:val>
                                        </p:tav>
                                        <p:tav tm="100000">
                                          <p:val>
                                            <p:strVal val="#ppt_x"/>
                                          </p:val>
                                        </p:tav>
                                      </p:tavLst>
                                    </p:anim>
                                    <p:anim calcmode="lin" valueType="num">
                                      <p:cBhvr>
                                        <p:cTn id="112" dur="1000" fill="hold"/>
                                        <p:tgtEl>
                                          <p:spTgt spid="5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0"/>
                                        <p:tgtEl>
                                          <p:spTgt spid="32"/>
                                        </p:tgtEl>
                                      </p:cBhvr>
                                    </p:animEffect>
                                    <p:anim calcmode="lin" valueType="num">
                                      <p:cBhvr>
                                        <p:cTn id="116" dur="1000" fill="hold"/>
                                        <p:tgtEl>
                                          <p:spTgt spid="32"/>
                                        </p:tgtEl>
                                        <p:attrNameLst>
                                          <p:attrName>ppt_x</p:attrName>
                                        </p:attrNameLst>
                                      </p:cBhvr>
                                      <p:tavLst>
                                        <p:tav tm="0">
                                          <p:val>
                                            <p:strVal val="#ppt_x"/>
                                          </p:val>
                                        </p:tav>
                                        <p:tav tm="100000">
                                          <p:val>
                                            <p:strVal val="#ppt_x"/>
                                          </p:val>
                                        </p:tav>
                                      </p:tavLst>
                                    </p:anim>
                                    <p:anim calcmode="lin" valueType="num">
                                      <p:cBhvr>
                                        <p:cTn id="11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Provisioning time logic</a:t>
            </a:r>
            <a:endParaRPr lang="en-US" dirty="0"/>
          </a:p>
        </p:txBody>
      </p:sp>
      <p:cxnSp>
        <p:nvCxnSpPr>
          <p:cNvPr id="12" name="Straight Arrow Connector 11"/>
          <p:cNvCxnSpPr/>
          <p:nvPr/>
        </p:nvCxnSpPr>
        <p:spPr>
          <a:xfrm flipV="1">
            <a:off x="3454885" y="3891569"/>
            <a:ext cx="866568" cy="292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6" name="Group 15"/>
          <p:cNvGrpSpPr/>
          <p:nvPr/>
        </p:nvGrpSpPr>
        <p:grpSpPr>
          <a:xfrm>
            <a:off x="1531048" y="4520159"/>
            <a:ext cx="2385705" cy="1460041"/>
            <a:chOff x="9357014" y="3101449"/>
            <a:chExt cx="2367856" cy="1489705"/>
          </a:xfrm>
        </p:grpSpPr>
        <p:grpSp>
          <p:nvGrpSpPr>
            <p:cNvPr id="24" name="Group 23"/>
            <p:cNvGrpSpPr/>
            <p:nvPr/>
          </p:nvGrpSpPr>
          <p:grpSpPr>
            <a:xfrm>
              <a:off x="9357014" y="3101449"/>
              <a:ext cx="2367856" cy="638039"/>
              <a:chOff x="9658449" y="5307495"/>
              <a:chExt cx="2367856" cy="63803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27" name="TextBox 26"/>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25" name="TextBox 24"/>
            <p:cNvSpPr txBox="1"/>
            <p:nvPr/>
          </p:nvSpPr>
          <p:spPr>
            <a:xfrm>
              <a:off x="9766056" y="3635444"/>
              <a:ext cx="1754341"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Master Pages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411" y="1483580"/>
            <a:ext cx="2402135" cy="1412455"/>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3411" y="3316224"/>
            <a:ext cx="2346964" cy="1387302"/>
          </a:xfrm>
          <a:prstGeom prst="rect">
            <a:avLst/>
          </a:prstGeom>
        </p:spPr>
      </p:pic>
      <p:pic>
        <p:nvPicPr>
          <p:cNvPr id="31" name="Pictur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411" y="4893572"/>
            <a:ext cx="2402135" cy="1454053"/>
          </a:xfrm>
          <a:prstGeom prst="rect">
            <a:avLst/>
          </a:prstGeom>
        </p:spPr>
      </p:pic>
      <p:cxnSp>
        <p:nvCxnSpPr>
          <p:cNvPr id="32" name="Straight Arrow Connector 31"/>
          <p:cNvCxnSpPr/>
          <p:nvPr/>
        </p:nvCxnSpPr>
        <p:spPr>
          <a:xfrm>
            <a:off x="6575158" y="3891568"/>
            <a:ext cx="1383434"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4" name="Picture 33"/>
          <p:cNvPicPr>
            <a:picLocks noChangeAspect="1"/>
          </p:cNvPicPr>
          <p:nvPr/>
        </p:nvPicPr>
        <p:blipFill>
          <a:blip r:embed="rId6"/>
          <a:stretch>
            <a:fillRect/>
          </a:stretch>
        </p:blipFill>
        <p:spPr>
          <a:xfrm>
            <a:off x="4392694" y="3308105"/>
            <a:ext cx="1991804" cy="1166926"/>
          </a:xfrm>
          <a:prstGeom prst="rect">
            <a:avLst/>
          </a:prstGeom>
          <a:ln>
            <a:solidFill>
              <a:schemeClr val="bg1">
                <a:lumMod val="65000"/>
              </a:schemeClr>
            </a:solidFill>
          </a:ln>
        </p:spPr>
      </p:pic>
      <p:sp>
        <p:nvSpPr>
          <p:cNvPr id="35" name="TextBox 34"/>
          <p:cNvSpPr txBox="1"/>
          <p:nvPr/>
        </p:nvSpPr>
        <p:spPr>
          <a:xfrm>
            <a:off x="9621065" y="2619108"/>
            <a:ext cx="1007706"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Project site</a:t>
            </a:r>
          </a:p>
        </p:txBody>
      </p:sp>
      <p:sp>
        <p:nvSpPr>
          <p:cNvPr id="36" name="TextBox 35"/>
          <p:cNvSpPr txBox="1"/>
          <p:nvPr/>
        </p:nvSpPr>
        <p:spPr>
          <a:xfrm>
            <a:off x="9229777" y="4406994"/>
            <a:ext cx="1358544"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Organizational</a:t>
            </a:r>
          </a:p>
        </p:txBody>
      </p:sp>
      <p:sp>
        <p:nvSpPr>
          <p:cNvPr id="37" name="TextBox 36"/>
          <p:cNvSpPr txBox="1"/>
          <p:nvPr/>
        </p:nvSpPr>
        <p:spPr>
          <a:xfrm>
            <a:off x="9590936" y="6070699"/>
            <a:ext cx="1067963" cy="276799"/>
          </a:xfrm>
          <a:prstGeom prst="rect">
            <a:avLst/>
          </a:prstGeom>
          <a:noFill/>
        </p:spPr>
        <p:txBody>
          <a:bodyPr wrap="none" lIns="0" tIns="0" rIns="0" bIns="0" rtlCol="0">
            <a:spAutoFit/>
          </a:bodyPr>
          <a:lstStyle/>
          <a:p>
            <a:r>
              <a:rPr lang="en-US" sz="1799" spc="-70" dirty="0">
                <a:gradFill>
                  <a:gsLst>
                    <a:gs pos="2917">
                      <a:schemeClr val="bg2"/>
                    </a:gs>
                    <a:gs pos="95000">
                      <a:schemeClr val="bg2"/>
                    </a:gs>
                  </a:gsLst>
                  <a:lin ang="5400000" scaled="0"/>
                </a:gradFill>
              </a:rPr>
              <a:t>Workgroup</a:t>
            </a:r>
          </a:p>
        </p:txBody>
      </p:sp>
      <p:cxnSp>
        <p:nvCxnSpPr>
          <p:cNvPr id="38" name="Straight Connector 37"/>
          <p:cNvCxnSpPr/>
          <p:nvPr/>
        </p:nvCxnSpPr>
        <p:spPr>
          <a:xfrm>
            <a:off x="3540370" y="1974623"/>
            <a:ext cx="1110666" cy="1186019"/>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2588236" y="1394126"/>
            <a:ext cx="318338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Initial provisioning based on the out of the box site. Usually either team site or publishing site.</a:t>
            </a:r>
          </a:p>
          <a:p>
            <a:pPr marL="0" lvl="1"/>
            <a:r>
              <a:rPr lang="en-US" sz="1400" dirty="0">
                <a:solidFill>
                  <a:schemeClr val="bg1"/>
                </a:solidFill>
              </a:rPr>
              <a:t>Assets are uploaded from the provisioning engine using CSOM/REST</a:t>
            </a:r>
          </a:p>
        </p:txBody>
      </p:sp>
      <p:cxnSp>
        <p:nvCxnSpPr>
          <p:cNvPr id="42" name="Straight Arrow Connector 41"/>
          <p:cNvCxnSpPr/>
          <p:nvPr/>
        </p:nvCxnSpPr>
        <p:spPr>
          <a:xfrm flipV="1">
            <a:off x="6576042" y="2359079"/>
            <a:ext cx="1498517" cy="13701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6576042" y="4166049"/>
            <a:ext cx="1382551" cy="98620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8" name="Straight Connector 47"/>
          <p:cNvCxnSpPr/>
          <p:nvPr/>
        </p:nvCxnSpPr>
        <p:spPr>
          <a:xfrm flipV="1">
            <a:off x="6367191" y="4053932"/>
            <a:ext cx="816584" cy="1516318"/>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179927" y="4754338"/>
            <a:ext cx="3003846"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Apply the needed changes (configurations etc.) on top of the out of the box site based on the user selection.</a:t>
            </a:r>
          </a:p>
          <a:p>
            <a:pPr marL="0" lvl="1"/>
            <a:r>
              <a:rPr lang="en-US" sz="1400" dirty="0">
                <a:solidFill>
                  <a:schemeClr val="bg1"/>
                </a:solidFill>
              </a:rPr>
              <a:t>This is the specialization part, but since we start from </a:t>
            </a:r>
            <a:r>
              <a:rPr lang="en-US" sz="1400" dirty="0" err="1">
                <a:solidFill>
                  <a:schemeClr val="bg1"/>
                </a:solidFill>
              </a:rPr>
              <a:t>oob</a:t>
            </a:r>
            <a:r>
              <a:rPr lang="en-US" sz="1400" dirty="0">
                <a:solidFill>
                  <a:schemeClr val="bg1"/>
                </a:solidFill>
              </a:rPr>
              <a:t> site, we always get the latest improvements to it as a base line.</a:t>
            </a:r>
          </a:p>
        </p:txBody>
      </p:sp>
      <p:grpSp>
        <p:nvGrpSpPr>
          <p:cNvPr id="55" name="Group 54"/>
          <p:cNvGrpSpPr/>
          <p:nvPr/>
        </p:nvGrpSpPr>
        <p:grpSpPr>
          <a:xfrm>
            <a:off x="5493538" y="2844238"/>
            <a:ext cx="514267" cy="514267"/>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8" name="Group 57"/>
          <p:cNvGrpSpPr/>
          <p:nvPr/>
        </p:nvGrpSpPr>
        <p:grpSpPr>
          <a:xfrm>
            <a:off x="10501768" y="1920086"/>
            <a:ext cx="514267" cy="514267"/>
            <a:chOff x="492" y="17985"/>
            <a:chExt cx="524853" cy="524853"/>
          </a:xfrm>
        </p:grpSpPr>
        <p:sp>
          <p:nvSpPr>
            <p:cNvPr id="59" name="Oval 5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1" name="Group 60"/>
          <p:cNvGrpSpPr/>
          <p:nvPr/>
        </p:nvGrpSpPr>
        <p:grpSpPr>
          <a:xfrm>
            <a:off x="10505802" y="3698446"/>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4" name="Group 63"/>
          <p:cNvGrpSpPr/>
          <p:nvPr/>
        </p:nvGrpSpPr>
        <p:grpSpPr>
          <a:xfrm>
            <a:off x="10505802" y="5364780"/>
            <a:ext cx="514267" cy="514267"/>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45" name="Group 44"/>
          <p:cNvGrpSpPr>
            <a:grpSpLocks noChangeAspect="1"/>
          </p:cNvGrpSpPr>
          <p:nvPr/>
        </p:nvGrpSpPr>
        <p:grpSpPr>
          <a:xfrm>
            <a:off x="1616941" y="3140735"/>
            <a:ext cx="1767808" cy="1272771"/>
            <a:chOff x="7303388" y="5401003"/>
            <a:chExt cx="1551508" cy="1117041"/>
          </a:xfrm>
        </p:grpSpPr>
        <p:sp>
          <p:nvSpPr>
            <p:cNvPr id="46" name="Arc 45"/>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9" name="Rectangle 4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50" name="Picture 49"/>
              <p:cNvPicPr>
                <a:picLocks noChangeAspect="1"/>
              </p:cNvPicPr>
              <p:nvPr/>
            </p:nvPicPr>
            <p:blipFill>
              <a:blip r:embed="rId7"/>
              <a:stretch>
                <a:fillRect/>
              </a:stretch>
            </p:blipFill>
            <p:spPr>
              <a:xfrm>
                <a:off x="6173273" y="5504682"/>
                <a:ext cx="730013" cy="793440"/>
              </a:xfrm>
              <a:prstGeom prst="rect">
                <a:avLst/>
              </a:prstGeom>
            </p:spPr>
          </p:pic>
        </p:grpSp>
      </p:grpSp>
      <p:grpSp>
        <p:nvGrpSpPr>
          <p:cNvPr id="52" name="Group 51"/>
          <p:cNvGrpSpPr/>
          <p:nvPr/>
        </p:nvGrpSpPr>
        <p:grpSpPr>
          <a:xfrm>
            <a:off x="1455735" y="2771803"/>
            <a:ext cx="514267" cy="514267"/>
            <a:chOff x="492" y="17985"/>
            <a:chExt cx="524853" cy="524853"/>
          </a:xfrm>
        </p:grpSpPr>
        <p:sp>
          <p:nvSpPr>
            <p:cNvPr id="53" name="Oval 5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Tree>
    <p:extLst>
      <p:ext uri="{BB962C8B-B14F-4D97-AF65-F5344CB8AC3E}">
        <p14:creationId xmlns:p14="http://schemas.microsoft.com/office/powerpoint/2010/main" val="88641823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anim calcmode="lin" valueType="num">
                                      <p:cBhvr>
                                        <p:cTn id="90" dur="1000" fill="hold"/>
                                        <p:tgtEl>
                                          <p:spTgt spid="61"/>
                                        </p:tgtEl>
                                        <p:attrNameLst>
                                          <p:attrName>ppt_x</p:attrName>
                                        </p:attrNameLst>
                                      </p:cBhvr>
                                      <p:tavLst>
                                        <p:tav tm="0">
                                          <p:val>
                                            <p:strVal val="#ppt_x"/>
                                          </p:val>
                                        </p:tav>
                                        <p:tav tm="100000">
                                          <p:val>
                                            <p:strVal val="#ppt_x"/>
                                          </p:val>
                                        </p:tav>
                                      </p:tavLst>
                                    </p:anim>
                                    <p:anim calcmode="lin" valueType="num">
                                      <p:cBhvr>
                                        <p:cTn id="91" dur="10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1000"/>
                                        <p:tgtEl>
                                          <p:spTgt spid="58"/>
                                        </p:tgtEl>
                                      </p:cBhvr>
                                    </p:animEffect>
                                    <p:anim calcmode="lin" valueType="num">
                                      <p:cBhvr>
                                        <p:cTn id="100" dur="1000" fill="hold"/>
                                        <p:tgtEl>
                                          <p:spTgt spid="58"/>
                                        </p:tgtEl>
                                        <p:attrNameLst>
                                          <p:attrName>ppt_x</p:attrName>
                                        </p:attrNameLst>
                                      </p:cBhvr>
                                      <p:tavLst>
                                        <p:tav tm="0">
                                          <p:val>
                                            <p:strVal val="#ppt_x"/>
                                          </p:val>
                                        </p:tav>
                                        <p:tav tm="100000">
                                          <p:val>
                                            <p:strVal val="#ppt_x"/>
                                          </p:val>
                                        </p:tav>
                                      </p:tavLst>
                                    </p:anim>
                                    <p:anim calcmode="lin" valueType="num">
                                      <p:cBhvr>
                                        <p:cTn id="10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1038322" y="2635250"/>
            <a:ext cx="1736757" cy="1968500"/>
            <a:chOff x="1038322" y="2635250"/>
            <a:chExt cx="1736757" cy="1968500"/>
          </a:xfrm>
        </p:grpSpPr>
        <p:grpSp>
          <p:nvGrpSpPr>
            <p:cNvPr id="72" name="Group 71"/>
            <p:cNvGrpSpPr>
              <a:grpSpLocks noChangeAspect="1"/>
            </p:cNvGrpSpPr>
            <p:nvPr/>
          </p:nvGrpSpPr>
          <p:grpSpPr bwMode="auto">
            <a:xfrm>
              <a:off x="1158875" y="2635250"/>
              <a:ext cx="1495425" cy="1968500"/>
              <a:chOff x="730" y="1660"/>
              <a:chExt cx="942" cy="1240"/>
            </a:xfrm>
          </p:grpSpPr>
          <p:sp>
            <p:nvSpPr>
              <p:cNvPr id="74"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3" name="TextBox 72"/>
            <p:cNvSpPr txBox="1"/>
            <p:nvPr/>
          </p:nvSpPr>
          <p:spPr>
            <a:xfrm>
              <a:off x="1038322" y="3524162"/>
              <a:ext cx="1736757" cy="615553"/>
            </a:xfrm>
            <a:prstGeom prst="rect">
              <a:avLst/>
            </a:prstGeom>
            <a:noFill/>
          </p:spPr>
          <p:txBody>
            <a:bodyPr wrap="none" lIns="0" tIns="0" rIns="0" bIns="0" rtlCol="0">
              <a:spAutoFit/>
            </a:bodyPr>
            <a:lstStyle/>
            <a:p>
              <a:pPr algn="ctr"/>
              <a:r>
                <a:rPr lang="en-US" sz="2000" spc="-70" dirty="0" smtClean="0">
                  <a:solidFill>
                    <a:schemeClr val="bg1"/>
                  </a:solidFill>
                </a:rPr>
                <a:t>Site provisioning</a:t>
              </a:r>
              <a:br>
                <a:rPr lang="en-US" sz="2000" spc="-70" dirty="0" smtClean="0">
                  <a:solidFill>
                    <a:schemeClr val="bg1"/>
                  </a:solidFill>
                </a:rPr>
              </a:br>
              <a:r>
                <a:rPr lang="en-US" sz="2000" spc="-70" dirty="0" smtClean="0">
                  <a:solidFill>
                    <a:schemeClr val="bg1"/>
                  </a:solidFill>
                </a:rPr>
                <a:t>patterns</a:t>
              </a:r>
              <a:endParaRPr lang="en-GB" sz="2000" spc="-70" dirty="0" smtClean="0">
                <a:solidFill>
                  <a:schemeClr val="bg1"/>
                </a:solidFill>
              </a:endParaRPr>
            </a:p>
          </p:txBody>
        </p:sp>
      </p:grpSp>
      <p:grpSp>
        <p:nvGrpSpPr>
          <p:cNvPr id="79" name="Group 78"/>
          <p:cNvGrpSpPr/>
          <p:nvPr/>
        </p:nvGrpSpPr>
        <p:grpSpPr>
          <a:xfrm>
            <a:off x="9219567" y="2843213"/>
            <a:ext cx="1901482" cy="1376221"/>
            <a:chOff x="9190178" y="2757481"/>
            <a:chExt cx="1901482" cy="1376221"/>
          </a:xfrm>
        </p:grpSpPr>
        <p:pic>
          <p:nvPicPr>
            <p:cNvPr id="80" name="Picture 79"/>
            <p:cNvPicPr>
              <a:picLocks noChangeAspect="1"/>
            </p:cNvPicPr>
            <p:nvPr/>
          </p:nvPicPr>
          <p:blipFill>
            <a:blip r:embed="rId2"/>
            <a:stretch>
              <a:fillRect/>
            </a:stretch>
          </p:blipFill>
          <p:spPr>
            <a:xfrm>
              <a:off x="9775856" y="2757481"/>
              <a:ext cx="739744" cy="968388"/>
            </a:xfrm>
            <a:prstGeom prst="rect">
              <a:avLst/>
            </a:prstGeom>
          </p:spPr>
        </p:pic>
        <p:sp>
          <p:nvSpPr>
            <p:cNvPr id="81" name="TextBox 80"/>
            <p:cNvSpPr txBox="1"/>
            <p:nvPr/>
          </p:nvSpPr>
          <p:spPr>
            <a:xfrm>
              <a:off x="9190178" y="3518149"/>
              <a:ext cx="1901482" cy="615553"/>
            </a:xfrm>
            <a:prstGeom prst="rect">
              <a:avLst/>
            </a:prstGeom>
            <a:noFill/>
          </p:spPr>
          <p:txBody>
            <a:bodyPr wrap="none" lIns="0" tIns="0" rIns="0" bIns="0" rtlCol="0">
              <a:spAutoFit/>
            </a:bodyPr>
            <a:lstStyle/>
            <a:p>
              <a:pPr algn="ctr"/>
              <a:r>
                <a:rPr lang="en-US" sz="2000" spc="-70" dirty="0" smtClean="0">
                  <a:solidFill>
                    <a:schemeClr val="bg1"/>
                  </a:solidFill>
                </a:rPr>
                <a:t>Updating existing </a:t>
              </a:r>
              <a:br>
                <a:rPr lang="en-US" sz="2000" spc="-70" dirty="0" smtClean="0">
                  <a:solidFill>
                    <a:schemeClr val="bg1"/>
                  </a:solidFill>
                </a:rPr>
              </a:br>
              <a:r>
                <a:rPr lang="en-US" sz="2000" spc="-70" dirty="0" smtClean="0">
                  <a:solidFill>
                    <a:schemeClr val="bg1"/>
                  </a:solidFill>
                </a:rPr>
                <a:t>site collections</a:t>
              </a:r>
              <a:endParaRPr lang="en-GB" sz="2000" spc="-70" dirty="0" smtClean="0">
                <a:solidFill>
                  <a:schemeClr val="bg1"/>
                </a:solidFill>
              </a:endParaRPr>
            </a:p>
          </p:txBody>
        </p:sp>
      </p:grpSp>
      <p:grpSp>
        <p:nvGrpSpPr>
          <p:cNvPr id="82" name="Group 81"/>
          <p:cNvGrpSpPr/>
          <p:nvPr/>
        </p:nvGrpSpPr>
        <p:grpSpPr>
          <a:xfrm>
            <a:off x="3619185" y="2776177"/>
            <a:ext cx="1736757" cy="1501627"/>
            <a:chOff x="3620228" y="2632075"/>
            <a:chExt cx="1736757" cy="1501627"/>
          </a:xfrm>
        </p:grpSpPr>
        <p:pic>
          <p:nvPicPr>
            <p:cNvPr id="83" name="Picture 82"/>
            <p:cNvPicPr>
              <a:picLocks noChangeAspect="1"/>
            </p:cNvPicPr>
            <p:nvPr/>
          </p:nvPicPr>
          <p:blipFill>
            <a:blip r:embed="rId3"/>
            <a:stretch>
              <a:fillRect/>
            </a:stretch>
          </p:blipFill>
          <p:spPr>
            <a:xfrm>
              <a:off x="4064182" y="2632075"/>
              <a:ext cx="859116" cy="1497750"/>
            </a:xfrm>
            <a:prstGeom prst="rect">
              <a:avLst/>
            </a:prstGeom>
          </p:spPr>
        </p:pic>
        <p:sp>
          <p:nvSpPr>
            <p:cNvPr id="84" name="TextBox 83"/>
            <p:cNvSpPr txBox="1"/>
            <p:nvPr/>
          </p:nvSpPr>
          <p:spPr>
            <a:xfrm>
              <a:off x="3620228" y="3518149"/>
              <a:ext cx="1736757" cy="615553"/>
            </a:xfrm>
            <a:prstGeom prst="rect">
              <a:avLst/>
            </a:prstGeom>
            <a:noFill/>
          </p:spPr>
          <p:txBody>
            <a:bodyPr wrap="none" lIns="0" tIns="0" rIns="0" bIns="0" rtlCol="0">
              <a:spAutoFit/>
            </a:bodyPr>
            <a:lstStyle/>
            <a:p>
              <a:pPr algn="ctr"/>
              <a:r>
                <a:rPr lang="en-US" sz="2000" spc="-70" dirty="0" smtClean="0">
                  <a:solidFill>
                    <a:schemeClr val="bg1"/>
                  </a:solidFill>
                </a:rPr>
                <a:t>Site provisioning</a:t>
              </a:r>
              <a:br>
                <a:rPr lang="en-US" sz="2000" spc="-70" dirty="0" smtClean="0">
                  <a:solidFill>
                    <a:schemeClr val="bg1"/>
                  </a:solidFill>
                </a:rPr>
              </a:br>
              <a:r>
                <a:rPr lang="en-US" sz="2000" spc="-70" dirty="0" smtClean="0">
                  <a:solidFill>
                    <a:schemeClr val="bg1"/>
                  </a:solidFill>
                </a:rPr>
                <a:t>with CSOM</a:t>
              </a:r>
              <a:endParaRPr lang="en-GB" sz="2000" spc="-70" dirty="0" smtClean="0">
                <a:solidFill>
                  <a:schemeClr val="bg1"/>
                </a:solidFill>
              </a:endParaRPr>
            </a:p>
          </p:txBody>
        </p:sp>
      </p:grpSp>
      <p:grpSp>
        <p:nvGrpSpPr>
          <p:cNvPr id="85" name="Group 84"/>
          <p:cNvGrpSpPr/>
          <p:nvPr/>
        </p:nvGrpSpPr>
        <p:grpSpPr>
          <a:xfrm>
            <a:off x="6217803" y="2632075"/>
            <a:ext cx="1959190" cy="1957388"/>
            <a:chOff x="6217803" y="2632075"/>
            <a:chExt cx="1959190" cy="1957388"/>
          </a:xfrm>
        </p:grpSpPr>
        <p:grpSp>
          <p:nvGrpSpPr>
            <p:cNvPr id="86" name="Group 85"/>
            <p:cNvGrpSpPr/>
            <p:nvPr/>
          </p:nvGrpSpPr>
          <p:grpSpPr>
            <a:xfrm>
              <a:off x="6369941" y="2632075"/>
              <a:ext cx="1701799" cy="1957388"/>
              <a:chOff x="6650038" y="3992563"/>
              <a:chExt cx="1701799" cy="1957388"/>
            </a:xfrm>
          </p:grpSpPr>
          <p:sp>
            <p:nvSpPr>
              <p:cNvPr id="88"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7" name="TextBox 86"/>
            <p:cNvSpPr txBox="1"/>
            <p:nvPr/>
          </p:nvSpPr>
          <p:spPr>
            <a:xfrm>
              <a:off x="6217803" y="3192377"/>
              <a:ext cx="1959190" cy="615553"/>
            </a:xfrm>
            <a:prstGeom prst="rect">
              <a:avLst/>
            </a:prstGeom>
            <a:noFill/>
          </p:spPr>
          <p:txBody>
            <a:bodyPr wrap="none" lIns="0" tIns="0" rIns="0" bIns="0" rtlCol="0">
              <a:spAutoFit/>
            </a:bodyPr>
            <a:lstStyle/>
            <a:p>
              <a:pPr algn="ctr"/>
              <a:r>
                <a:rPr lang="en-US" sz="2000" spc="-70" dirty="0" smtClean="0">
                  <a:solidFill>
                    <a:schemeClr val="bg1"/>
                  </a:solidFill>
                </a:rPr>
                <a:t>Hybrid models for </a:t>
              </a:r>
              <a:br>
                <a:rPr lang="en-US" sz="2000" spc="-70" dirty="0" smtClean="0">
                  <a:solidFill>
                    <a:schemeClr val="bg1"/>
                  </a:solidFill>
                </a:rPr>
              </a:br>
              <a:r>
                <a:rPr lang="en-US" sz="2000" spc="-70" dirty="0" smtClean="0">
                  <a:solidFill>
                    <a:schemeClr val="bg1"/>
                  </a:solidFill>
                </a:rPr>
                <a:t>site provisioning</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1000"/>
                                        <p:tgtEl>
                                          <p:spTgt spid="82"/>
                                        </p:tgtEl>
                                      </p:cBhvr>
                                    </p:animEffect>
                                    <p:anim calcmode="lin" valueType="num">
                                      <p:cBhvr>
                                        <p:cTn id="16" dur="1000" fill="hold"/>
                                        <p:tgtEl>
                                          <p:spTgt spid="82"/>
                                        </p:tgtEl>
                                        <p:attrNameLst>
                                          <p:attrName>ppt_x</p:attrName>
                                        </p:attrNameLst>
                                      </p:cBhvr>
                                      <p:tavLst>
                                        <p:tav tm="0">
                                          <p:val>
                                            <p:strVal val="#ppt_x"/>
                                          </p:val>
                                        </p:tav>
                                        <p:tav tm="100000">
                                          <p:val>
                                            <p:strVal val="#ppt_x"/>
                                          </p:val>
                                        </p:tav>
                                      </p:tavLst>
                                    </p:anim>
                                    <p:anim calcmode="lin" valueType="num">
                                      <p:cBhvr>
                                        <p:cTn id="17" dur="1000" fill="hold"/>
                                        <p:tgtEl>
                                          <p:spTgt spid="8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1000"/>
                                        <p:tgtEl>
                                          <p:spTgt spid="85"/>
                                        </p:tgtEl>
                                      </p:cBhvr>
                                    </p:animEffect>
                                    <p:anim calcmode="lin" valueType="num">
                                      <p:cBhvr>
                                        <p:cTn id="21" dur="1000" fill="hold"/>
                                        <p:tgtEl>
                                          <p:spTgt spid="85"/>
                                        </p:tgtEl>
                                        <p:attrNameLst>
                                          <p:attrName>ppt_x</p:attrName>
                                        </p:attrNameLst>
                                      </p:cBhvr>
                                      <p:tavLst>
                                        <p:tav tm="0">
                                          <p:val>
                                            <p:strVal val="#ppt_x"/>
                                          </p:val>
                                        </p:tav>
                                        <p:tav tm="100000">
                                          <p:val>
                                            <p:strVal val="#ppt_x"/>
                                          </p:val>
                                        </p:tav>
                                      </p:tavLst>
                                    </p:anim>
                                    <p:anim calcmode="lin" valueType="num">
                                      <p:cBhvr>
                                        <p:cTn id="22" dur="1000" fill="hold"/>
                                        <p:tgtEl>
                                          <p:spTgt spid="8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anim calcmode="lin" valueType="num">
                                      <p:cBhvr>
                                        <p:cTn id="26" dur="1000" fill="hold"/>
                                        <p:tgtEl>
                                          <p:spTgt spid="79"/>
                                        </p:tgtEl>
                                        <p:attrNameLst>
                                          <p:attrName>ppt_x</p:attrName>
                                        </p:attrNameLst>
                                      </p:cBhvr>
                                      <p:tavLst>
                                        <p:tav tm="0">
                                          <p:val>
                                            <p:strVal val="#ppt_x"/>
                                          </p:val>
                                        </p:tav>
                                        <p:tav tm="100000">
                                          <p:val>
                                            <p:strVal val="#ppt_x"/>
                                          </p:val>
                                        </p:tav>
                                      </p:tavLst>
                                    </p:anim>
                                    <p:anim calcmode="lin" valueType="num">
                                      <p:cBhvr>
                                        <p:cTn id="27"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“So, Now I have to write an entire custom Engine for this?”</a:t>
            </a:r>
            <a:endParaRPr lang="en-GB" sz="5998" dirty="0"/>
          </a:p>
        </p:txBody>
      </p:sp>
      <p:sp>
        <p:nvSpPr>
          <p:cNvPr id="4" name="TextBox 3"/>
          <p:cNvSpPr txBox="1"/>
          <p:nvPr/>
        </p:nvSpPr>
        <p:spPr>
          <a:xfrm>
            <a:off x="4479556" y="4574178"/>
            <a:ext cx="7141911" cy="1938487"/>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If your model today is to have someone create the site, and then run </a:t>
            </a:r>
            <a:r>
              <a:rPr lang="en-US" sz="2399" dirty="0" err="1">
                <a:latin typeface="Segoe UI Light" panose="020B0502040204020203" pitchFamily="34" charset="0"/>
                <a:cs typeface="Segoe UI Light" panose="020B0502040204020203" pitchFamily="34" charset="0"/>
              </a:rPr>
              <a:t>powershell</a:t>
            </a:r>
            <a:r>
              <a:rPr lang="en-US" sz="2399" dirty="0">
                <a:latin typeface="Segoe UI Light" panose="020B0502040204020203" pitchFamily="34" charset="0"/>
                <a:cs typeface="Segoe UI Light" panose="020B0502040204020203" pitchFamily="34" charset="0"/>
              </a:rPr>
              <a:t> or feature activations, etc.. That is the “Mechanical Turk” of remote site provisioning… still applicable pattern if you should so choose.</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363098" y="3623512"/>
            <a:ext cx="6532459"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Not Necessarily</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4689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https://github.com/OfficeDev/PnP/tree/master/Samples/Provisioning.Cloud.Async</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a:t>Site collection provisioning</a:t>
            </a:r>
            <a:endParaRPr lang="en-GB" dirty="0"/>
          </a:p>
        </p:txBody>
      </p:sp>
    </p:spTree>
    <p:extLst>
      <p:ext uri="{BB962C8B-B14F-4D97-AF65-F5344CB8AC3E}">
        <p14:creationId xmlns:p14="http://schemas.microsoft.com/office/powerpoint/2010/main" val="393893931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237877" cy="1975926"/>
          </a:xfrm>
        </p:spPr>
        <p:txBody>
          <a:bodyPr/>
          <a:lstStyle/>
          <a:p>
            <a:r>
              <a:rPr lang="en-US" sz="3600" dirty="0" smtClean="0"/>
              <a:t>What</a:t>
            </a:r>
          </a:p>
          <a:p>
            <a:pPr lvl="1"/>
            <a:r>
              <a:rPr lang="en-US" sz="2000" dirty="0" smtClean="0"/>
              <a:t>Create sub sites in the site collections using add-in pattern </a:t>
            </a:r>
          </a:p>
          <a:p>
            <a:r>
              <a:rPr lang="en-US" sz="3600" dirty="0" smtClean="0"/>
              <a:t>Why</a:t>
            </a:r>
          </a:p>
          <a:p>
            <a:pPr lvl="1"/>
            <a:r>
              <a:rPr lang="en-US" sz="2000" dirty="0" smtClean="0"/>
              <a:t>Provide alternative templates that are all based on out–of–the–box site definition, but can be altered based on customer requirements</a:t>
            </a:r>
          </a:p>
          <a:p>
            <a:pPr lvl="1"/>
            <a:r>
              <a:rPr lang="en-US" sz="2000" dirty="0" smtClean="0"/>
              <a:t>Filter what options are shown for end users when they create sub sites</a:t>
            </a:r>
          </a:p>
          <a:p>
            <a:r>
              <a:rPr lang="en-US" sz="3600" dirty="0" smtClean="0"/>
              <a:t>How</a:t>
            </a:r>
          </a:p>
          <a:p>
            <a:pPr lvl="1"/>
            <a:r>
              <a:rPr lang="en-US" sz="2000" dirty="0" smtClean="0"/>
              <a:t>Native API support in CSOM</a:t>
            </a:r>
          </a:p>
          <a:p>
            <a:pPr lvl="1"/>
            <a:r>
              <a:rPr lang="en-US" sz="2000" dirty="0" smtClean="0"/>
              <a:t>You can also override the out–of–the–box sub site creation experience with your add-in</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Sub Site Creation with add-ins</a:t>
            </a:r>
            <a:endParaRPr lang="en-US" dirty="0"/>
          </a:p>
        </p:txBody>
      </p:sp>
    </p:spTree>
    <p:extLst>
      <p:ext uri="{BB962C8B-B14F-4D97-AF65-F5344CB8AC3E}">
        <p14:creationId xmlns:p14="http://schemas.microsoft.com/office/powerpoint/2010/main" val="28692342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181"/>
          <p:cNvPicPr>
            <a:picLocks noChangeAspect="1"/>
          </p:cNvPicPr>
          <p:nvPr/>
        </p:nvPicPr>
        <p:blipFill>
          <a:blip r:embed="rId3"/>
          <a:stretch>
            <a:fillRect/>
          </a:stretch>
        </p:blipFill>
        <p:spPr>
          <a:xfrm>
            <a:off x="1280958" y="1197687"/>
            <a:ext cx="4167156" cy="1347138"/>
          </a:xfrm>
          <a:prstGeom prst="rect">
            <a:avLst/>
          </a:prstGeom>
          <a:ln>
            <a:noFill/>
          </a:ln>
          <a:effectLst>
            <a:softEdge rad="12700"/>
          </a:effectLst>
        </p:spPr>
      </p:pic>
      <p:pic>
        <p:nvPicPr>
          <p:cNvPr id="45" name="Picture 44"/>
          <p:cNvPicPr>
            <a:picLocks noChangeAspect="1"/>
          </p:cNvPicPr>
          <p:nvPr/>
        </p:nvPicPr>
        <p:blipFill>
          <a:blip r:embed="rId4"/>
          <a:stretch>
            <a:fillRect/>
          </a:stretch>
        </p:blipFill>
        <p:spPr>
          <a:xfrm>
            <a:off x="4173823" y="5366109"/>
            <a:ext cx="2415000" cy="1181058"/>
          </a:xfrm>
          <a:prstGeom prst="rect">
            <a:avLst/>
          </a:prstGeom>
        </p:spPr>
      </p:pic>
      <p:grpSp>
        <p:nvGrpSpPr>
          <p:cNvPr id="46" name="Group 45"/>
          <p:cNvGrpSpPr>
            <a:grpSpLocks noChangeAspect="1"/>
          </p:cNvGrpSpPr>
          <p:nvPr/>
        </p:nvGrpSpPr>
        <p:grpSpPr>
          <a:xfrm>
            <a:off x="645502" y="4059917"/>
            <a:ext cx="3586085" cy="2422898"/>
            <a:chOff x="228958" y="3947862"/>
            <a:chExt cx="3963957" cy="2678203"/>
          </a:xfrm>
        </p:grpSpPr>
        <p:pic>
          <p:nvPicPr>
            <p:cNvPr id="47" name="Picture 46"/>
            <p:cNvPicPr>
              <a:picLocks noChangeAspect="1"/>
            </p:cNvPicPr>
            <p:nvPr/>
          </p:nvPicPr>
          <p:blipFill>
            <a:blip r:embed="rId5"/>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48" name="Picture 47"/>
            <p:cNvPicPr>
              <a:picLocks noChangeAspect="1"/>
            </p:cNvPicPr>
            <p:nvPr/>
          </p:nvPicPr>
          <p:blipFill>
            <a:blip r:embed="rId6"/>
            <a:stretch>
              <a:fillRect/>
            </a:stretch>
          </p:blipFill>
          <p:spPr>
            <a:xfrm>
              <a:off x="2470865" y="5006065"/>
              <a:ext cx="1722050" cy="1620000"/>
            </a:xfrm>
            <a:prstGeom prst="rect">
              <a:avLst/>
            </a:prstGeom>
            <a:ln>
              <a:solidFill>
                <a:schemeClr val="bg1">
                  <a:lumMod val="75000"/>
                </a:schemeClr>
              </a:solidFill>
            </a:ln>
            <a:effectLst>
              <a:softEdge rad="12700"/>
            </a:effectLst>
          </p:spPr>
        </p:pic>
      </p:grpSp>
      <p:grpSp>
        <p:nvGrpSpPr>
          <p:cNvPr id="49" name="Group 48"/>
          <p:cNvGrpSpPr/>
          <p:nvPr/>
        </p:nvGrpSpPr>
        <p:grpSpPr>
          <a:xfrm>
            <a:off x="2413194" y="2281319"/>
            <a:ext cx="2516238" cy="2300324"/>
            <a:chOff x="4383758" y="2492542"/>
            <a:chExt cx="2516893" cy="2300923"/>
          </a:xfrm>
        </p:grpSpPr>
        <p:sp>
          <p:nvSpPr>
            <p:cNvPr id="50" name="Rectangle 49"/>
            <p:cNvSpPr/>
            <p:nvPr/>
          </p:nvSpPr>
          <p:spPr bwMode="auto">
            <a:xfrm>
              <a:off x="4537410" y="2492542"/>
              <a:ext cx="2017543" cy="2019303"/>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Service</a:t>
              </a:r>
            </a:p>
          </p:txBody>
        </p:sp>
        <p:grpSp>
          <p:nvGrpSpPr>
            <p:cNvPr id="51" name="Group 50"/>
            <p:cNvGrpSpPr/>
            <p:nvPr/>
          </p:nvGrpSpPr>
          <p:grpSpPr>
            <a:xfrm>
              <a:off x="5421611" y="2886866"/>
              <a:ext cx="1479040" cy="1043909"/>
              <a:chOff x="4557447" y="1721445"/>
              <a:chExt cx="1479040" cy="1043909"/>
            </a:xfrm>
          </p:grpSpPr>
          <p:pic>
            <p:nvPicPr>
              <p:cNvPr id="59" name="Picture 58"/>
              <p:cNvPicPr>
                <a:picLocks noChangeAspect="1"/>
              </p:cNvPicPr>
              <p:nvPr/>
            </p:nvPicPr>
            <p:blipFill>
              <a:blip r:embed="rId7"/>
              <a:stretch>
                <a:fillRect/>
              </a:stretch>
            </p:blipFill>
            <p:spPr>
              <a:xfrm>
                <a:off x="4557447" y="1902539"/>
                <a:ext cx="477423" cy="839046"/>
              </a:xfrm>
              <a:prstGeom prst="rect">
                <a:avLst/>
              </a:prstGeom>
            </p:spPr>
          </p:pic>
          <p:pic>
            <p:nvPicPr>
              <p:cNvPr id="60" name="Picture 59"/>
              <p:cNvPicPr>
                <a:picLocks noChangeAspect="1"/>
              </p:cNvPicPr>
              <p:nvPr/>
            </p:nvPicPr>
            <p:blipFill>
              <a:blip r:embed="rId7"/>
              <a:stretch>
                <a:fillRect/>
              </a:stretch>
            </p:blipFill>
            <p:spPr>
              <a:xfrm>
                <a:off x="4869643" y="1721445"/>
                <a:ext cx="477423" cy="839046"/>
              </a:xfrm>
              <a:prstGeom prst="rect">
                <a:avLst/>
              </a:prstGeom>
            </p:spPr>
          </p:pic>
          <p:pic>
            <p:nvPicPr>
              <p:cNvPr id="61" name="Picture 60"/>
              <p:cNvPicPr>
                <a:picLocks noChangeAspect="1"/>
              </p:cNvPicPr>
              <p:nvPr/>
            </p:nvPicPr>
            <p:blipFill>
              <a:blip r:embed="rId8"/>
              <a:stretch>
                <a:fillRect/>
              </a:stretch>
            </p:blipFill>
            <p:spPr>
              <a:xfrm>
                <a:off x="5153580" y="1902539"/>
                <a:ext cx="882907" cy="862815"/>
              </a:xfrm>
              <a:prstGeom prst="rect">
                <a:avLst/>
              </a:prstGeom>
            </p:spPr>
          </p:pic>
        </p:grpSp>
        <p:grpSp>
          <p:nvGrpSpPr>
            <p:cNvPr id="52" name="Group 51"/>
            <p:cNvGrpSpPr/>
            <p:nvPr/>
          </p:nvGrpSpPr>
          <p:grpSpPr>
            <a:xfrm>
              <a:off x="4880542" y="3820782"/>
              <a:ext cx="944427" cy="972683"/>
              <a:chOff x="3981885" y="2834055"/>
              <a:chExt cx="944427" cy="972683"/>
            </a:xfrm>
          </p:grpSpPr>
          <p:pic>
            <p:nvPicPr>
              <p:cNvPr id="56" name="Picture 55"/>
              <p:cNvPicPr>
                <a:picLocks noChangeAspect="1"/>
              </p:cNvPicPr>
              <p:nvPr/>
            </p:nvPicPr>
            <p:blipFill>
              <a:blip r:embed="rId7"/>
              <a:stretch>
                <a:fillRect/>
              </a:stretch>
            </p:blipFill>
            <p:spPr>
              <a:xfrm>
                <a:off x="3981885" y="2967692"/>
                <a:ext cx="477423" cy="839046"/>
              </a:xfrm>
              <a:prstGeom prst="rect">
                <a:avLst/>
              </a:prstGeom>
            </p:spPr>
          </p:pic>
          <p:pic>
            <p:nvPicPr>
              <p:cNvPr id="57" name="Picture 56"/>
              <p:cNvPicPr>
                <a:picLocks noChangeAspect="1"/>
              </p:cNvPicPr>
              <p:nvPr/>
            </p:nvPicPr>
            <p:blipFill>
              <a:blip r:embed="rId7"/>
              <a:stretch>
                <a:fillRect/>
              </a:stretch>
            </p:blipFill>
            <p:spPr>
              <a:xfrm>
                <a:off x="4269036" y="2834055"/>
                <a:ext cx="477423" cy="839046"/>
              </a:xfrm>
              <a:prstGeom prst="rect">
                <a:avLst/>
              </a:prstGeom>
            </p:spPr>
          </p:pic>
          <p:pic>
            <p:nvPicPr>
              <p:cNvPr id="58" name="Picture 57"/>
              <p:cNvPicPr>
                <a:picLocks noChangeAspect="1"/>
              </p:cNvPicPr>
              <p:nvPr/>
            </p:nvPicPr>
            <p:blipFill>
              <a:blip r:embed="rId9"/>
              <a:stretch>
                <a:fillRect/>
              </a:stretch>
            </p:blipFill>
            <p:spPr>
              <a:xfrm>
                <a:off x="4480085" y="3260431"/>
                <a:ext cx="446227" cy="456212"/>
              </a:xfrm>
              <a:prstGeom prst="rect">
                <a:avLst/>
              </a:prstGeom>
            </p:spPr>
          </p:pic>
        </p:grpSp>
        <p:grpSp>
          <p:nvGrpSpPr>
            <p:cNvPr id="53" name="Group 52"/>
            <p:cNvGrpSpPr/>
            <p:nvPr/>
          </p:nvGrpSpPr>
          <p:grpSpPr>
            <a:xfrm>
              <a:off x="4383758" y="2988031"/>
              <a:ext cx="968998" cy="971748"/>
              <a:chOff x="3601101" y="2714202"/>
              <a:chExt cx="968998" cy="971748"/>
            </a:xfrm>
          </p:grpSpPr>
          <p:pic>
            <p:nvPicPr>
              <p:cNvPr id="54" name="Picture 53"/>
              <p:cNvPicPr>
                <a:picLocks noChangeAspect="1"/>
              </p:cNvPicPr>
              <p:nvPr/>
            </p:nvPicPr>
            <p:blipFill>
              <a:blip r:embed="rId7"/>
              <a:stretch>
                <a:fillRect/>
              </a:stretch>
            </p:blipFill>
            <p:spPr>
              <a:xfrm>
                <a:off x="3601101" y="2846904"/>
                <a:ext cx="477423" cy="839046"/>
              </a:xfrm>
              <a:prstGeom prst="rect">
                <a:avLst/>
              </a:prstGeom>
            </p:spPr>
          </p:pic>
          <p:pic>
            <p:nvPicPr>
              <p:cNvPr id="55" name="Picture 54"/>
              <p:cNvPicPr>
                <a:picLocks noChangeAspect="1"/>
              </p:cNvPicPr>
              <p:nvPr/>
            </p:nvPicPr>
            <p:blipFill>
              <a:blip r:embed="rId10"/>
              <a:stretch>
                <a:fillRect/>
              </a:stretch>
            </p:blipFill>
            <p:spPr>
              <a:xfrm>
                <a:off x="3875612" y="2714202"/>
                <a:ext cx="694487" cy="898458"/>
              </a:xfrm>
              <a:prstGeom prst="rect">
                <a:avLst/>
              </a:prstGeom>
            </p:spPr>
          </p:pic>
        </p:grpSp>
      </p:grpSp>
      <p:pic>
        <p:nvPicPr>
          <p:cNvPr id="62" name="Picture 61"/>
          <p:cNvPicPr>
            <a:picLocks noChangeAspect="1"/>
          </p:cNvPicPr>
          <p:nvPr/>
        </p:nvPicPr>
        <p:blipFill>
          <a:blip r:embed="rId11"/>
          <a:stretch>
            <a:fillRect/>
          </a:stretch>
        </p:blipFill>
        <p:spPr>
          <a:xfrm>
            <a:off x="3725561" y="4276419"/>
            <a:ext cx="1299706" cy="1390385"/>
          </a:xfrm>
          <a:prstGeom prst="rect">
            <a:avLst/>
          </a:prstGeom>
        </p:spPr>
      </p:pic>
      <p:sp>
        <p:nvSpPr>
          <p:cNvPr id="211" name="Title 210"/>
          <p:cNvSpPr>
            <a:spLocks noGrp="1"/>
          </p:cNvSpPr>
          <p:nvPr>
            <p:ph type="title"/>
          </p:nvPr>
        </p:nvSpPr>
        <p:spPr/>
        <p:txBody>
          <a:bodyPr/>
          <a:lstStyle/>
          <a:p>
            <a:r>
              <a:rPr lang="en-US" dirty="0" smtClean="0"/>
              <a:t>Remote provisioning process sub sites</a:t>
            </a:r>
            <a:endParaRPr lang="en-US" dirty="0"/>
          </a:p>
        </p:txBody>
      </p:sp>
      <p:pic>
        <p:nvPicPr>
          <p:cNvPr id="212" name="Picture 211"/>
          <p:cNvPicPr>
            <a:picLocks noChangeAspect="1"/>
          </p:cNvPicPr>
          <p:nvPr/>
        </p:nvPicPr>
        <p:blipFill rotWithShape="1">
          <a:blip r:embed="rId12"/>
          <a:srcRect r="16754" b="19034"/>
          <a:stretch/>
        </p:blipFill>
        <p:spPr>
          <a:xfrm>
            <a:off x="6941082" y="1415802"/>
            <a:ext cx="4664070" cy="1885303"/>
          </a:xfrm>
          <a:prstGeom prst="rect">
            <a:avLst/>
          </a:prstGeom>
          <a:ln>
            <a:solidFill>
              <a:schemeClr val="bg1">
                <a:lumMod val="75000"/>
              </a:schemeClr>
            </a:solidFill>
          </a:ln>
        </p:spPr>
      </p:pic>
      <p:cxnSp>
        <p:nvCxnSpPr>
          <p:cNvPr id="213" name="Straight Arrow Connector 212"/>
          <p:cNvCxnSpPr/>
          <p:nvPr/>
        </p:nvCxnSpPr>
        <p:spPr>
          <a:xfrm>
            <a:off x="3868317" y="2050232"/>
            <a:ext cx="3033896" cy="1512"/>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32" name="Straight Arrow Connector 231"/>
          <p:cNvCxnSpPr/>
          <p:nvPr/>
        </p:nvCxnSpPr>
        <p:spPr>
          <a:xfrm flipH="1">
            <a:off x="4837674" y="3577619"/>
            <a:ext cx="4034957"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682354" y="190699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54" name="Group 253"/>
          <p:cNvGrpSpPr/>
          <p:nvPr/>
        </p:nvGrpSpPr>
        <p:grpSpPr>
          <a:xfrm>
            <a:off x="8037517" y="3462044"/>
            <a:ext cx="514267" cy="514267"/>
            <a:chOff x="492" y="17985"/>
            <a:chExt cx="524853" cy="524853"/>
          </a:xfrm>
        </p:grpSpPr>
        <p:sp>
          <p:nvSpPr>
            <p:cNvPr id="255" name="Oval 2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7" name="Group 256"/>
          <p:cNvGrpSpPr/>
          <p:nvPr/>
        </p:nvGrpSpPr>
        <p:grpSpPr>
          <a:xfrm>
            <a:off x="4913033" y="4743868"/>
            <a:ext cx="514267" cy="514267"/>
            <a:chOff x="492" y="17985"/>
            <a:chExt cx="524853" cy="524853"/>
          </a:xfrm>
        </p:grpSpPr>
        <p:sp>
          <p:nvSpPr>
            <p:cNvPr id="258" name="Oval 2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4</a:t>
              </a:r>
            </a:p>
          </p:txBody>
        </p:sp>
      </p:grpSp>
      <p:sp>
        <p:nvSpPr>
          <p:cNvPr id="260" name="TextBox 259"/>
          <p:cNvSpPr txBox="1"/>
          <p:nvPr/>
        </p:nvSpPr>
        <p:spPr>
          <a:xfrm>
            <a:off x="6005197" y="3616474"/>
            <a:ext cx="1680696" cy="369236"/>
          </a:xfrm>
          <a:prstGeom prst="rect">
            <a:avLst/>
          </a:prstGeom>
          <a:noFill/>
        </p:spPr>
        <p:txBody>
          <a:bodyPr wrap="square" rtlCol="0">
            <a:spAutoFit/>
          </a:bodyPr>
          <a:lstStyle/>
          <a:p>
            <a:r>
              <a:rPr lang="en-US" sz="1799" i="1" dirty="0">
                <a:latin typeface="Segoe UI Light" panose="020B0502040204020203" pitchFamily="34" charset="0"/>
                <a:cs typeface="Segoe UI Light" panose="020B0502040204020203" pitchFamily="34" charset="0"/>
              </a:rPr>
              <a:t>CSOM / REST</a:t>
            </a:r>
          </a:p>
        </p:txBody>
      </p:sp>
      <p:sp>
        <p:nvSpPr>
          <p:cNvPr id="63" name="Arc 62"/>
          <p:cNvSpPr/>
          <p:nvPr/>
        </p:nvSpPr>
        <p:spPr>
          <a:xfrm rot="7278327">
            <a:off x="8702906" y="3912083"/>
            <a:ext cx="776027" cy="776027"/>
          </a:xfrm>
          <a:prstGeom prst="arc">
            <a:avLst>
              <a:gd name="adj1" fmla="val 2097834"/>
              <a:gd name="adj2" fmla="val 366333"/>
            </a:avLst>
          </a:prstGeom>
          <a:ln w="5715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1"/>
          <p:cNvGrpSpPr/>
          <p:nvPr/>
        </p:nvGrpSpPr>
        <p:grpSpPr>
          <a:xfrm>
            <a:off x="8939834" y="4878829"/>
            <a:ext cx="2391791" cy="1066806"/>
            <a:chOff x="9556388" y="4856769"/>
            <a:chExt cx="2441023" cy="1088765"/>
          </a:xfrm>
        </p:grpSpPr>
        <p:pic>
          <p:nvPicPr>
            <p:cNvPr id="65" name="Picture 2"/>
            <p:cNvPicPr>
              <a:picLocks noChangeAspect="1"/>
            </p:cNvPicPr>
            <p:nvPr/>
          </p:nvPicPr>
          <p:blipFill>
            <a:blip r:embed="rId13">
              <a:duotone>
                <a:prstClr val="black"/>
                <a:srgbClr val="D9C3A5">
                  <a:tint val="50000"/>
                  <a:satMod val="180000"/>
                </a:srgbClr>
              </a:duotone>
              <a:extLst/>
            </a:blip>
            <a:stretch>
              <a:fillRect/>
            </a:stretch>
          </p:blipFill>
          <p:spPr>
            <a:xfrm>
              <a:off x="9556388" y="4856769"/>
              <a:ext cx="551983" cy="617473"/>
            </a:xfrm>
            <a:prstGeom prst="rect">
              <a:avLst/>
            </a:prstGeom>
          </p:spPr>
        </p:pic>
        <p:sp>
          <p:nvSpPr>
            <p:cNvPr id="66" name="TextBox 3"/>
            <p:cNvSpPr txBox="1"/>
            <p:nvPr/>
          </p:nvSpPr>
          <p:spPr>
            <a:xfrm>
              <a:off x="10135658" y="4906387"/>
              <a:ext cx="1861753" cy="553998"/>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Own </a:t>
              </a:r>
              <a:r>
                <a:rPr lang="en-US" sz="1763" spc="-52" dirty="0" smtClean="0">
                  <a:solidFill>
                    <a:schemeClr val="tx1">
                      <a:lumMod val="50000"/>
                      <a:lumOff val="50000"/>
                    </a:schemeClr>
                  </a:solidFill>
                  <a:latin typeface="Segoe UI Light" panose="020B0502040204020203" pitchFamily="34" charset="0"/>
                  <a:cs typeface="Segoe UI Light" panose="020B0502040204020203" pitchFamily="34" charset="0"/>
                </a:rPr>
                <a:t>add-in </a:t>
              </a:r>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specific configuration</a:t>
              </a:r>
            </a:p>
          </p:txBody>
        </p:sp>
        <p:sp>
          <p:nvSpPr>
            <p:cNvPr id="6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solidFill>
                <a:schemeClr val="bg2"/>
              </a:solidFill>
            </a:ln>
            <a:extLst/>
          </p:spPr>
          <p:txBody>
            <a:bodyPr vert="horz" wrap="square" lIns="67205" tIns="33603" rIns="67205" bIns="33603" numCol="1" anchor="t" anchorCtr="0" compatLnSpc="1">
              <a:prstTxWarp prst="textNoShape">
                <a:avLst/>
              </a:prstTxWarp>
            </a:bodyPr>
            <a:lstStyle/>
            <a:p>
              <a:endParaRPr lang="en-US" sz="1763" dirty="0"/>
            </a:p>
          </p:txBody>
        </p:sp>
        <p:sp>
          <p:nvSpPr>
            <p:cNvPr id="68" name="TextBox 5"/>
            <p:cNvSpPr txBox="1"/>
            <p:nvPr/>
          </p:nvSpPr>
          <p:spPr>
            <a:xfrm>
              <a:off x="10135657" y="5627034"/>
              <a:ext cx="943509" cy="276999"/>
            </a:xfrm>
            <a:prstGeom prst="rect">
              <a:avLst/>
            </a:prstGeom>
            <a:noFill/>
            <a:ln>
              <a:noFill/>
            </a:ln>
          </p:spPr>
          <p:txBody>
            <a:bodyPr wrap="square" lIns="0" tIns="0" rIns="0" bIns="0" rtlCol="0">
              <a:spAutoFit/>
            </a:bodyPr>
            <a:lstStyle/>
            <a:p>
              <a:r>
                <a:rPr lang="en-US" sz="1763" spc="-52" dirty="0">
                  <a:solidFill>
                    <a:schemeClr val="tx1">
                      <a:lumMod val="50000"/>
                      <a:lumOff val="50000"/>
                    </a:schemeClr>
                  </a:solidFill>
                  <a:latin typeface="Segoe UI Light" panose="020B0502040204020203" pitchFamily="34" charset="0"/>
                  <a:cs typeface="Segoe UI Light" panose="020B0502040204020203" pitchFamily="34" charset="0"/>
                </a:rPr>
                <a:t>Artefacts</a:t>
              </a:r>
            </a:p>
          </p:txBody>
        </p:sp>
      </p:grpSp>
      <p:grpSp>
        <p:nvGrpSpPr>
          <p:cNvPr id="69" name="Group 68"/>
          <p:cNvGrpSpPr>
            <a:grpSpLocks noChangeAspect="1"/>
          </p:cNvGrpSpPr>
          <p:nvPr/>
        </p:nvGrpSpPr>
        <p:grpSpPr>
          <a:xfrm>
            <a:off x="9070238" y="2940516"/>
            <a:ext cx="2471778" cy="1619578"/>
            <a:chOff x="4395610" y="3071229"/>
            <a:chExt cx="1995195" cy="1307309"/>
          </a:xfrm>
        </p:grpSpPr>
        <p:sp>
          <p:nvSpPr>
            <p:cNvPr id="70" name="Rectangle 69"/>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71" name="Picture 70"/>
            <p:cNvPicPr>
              <a:picLocks noChangeAspect="1"/>
            </p:cNvPicPr>
            <p:nvPr/>
          </p:nvPicPr>
          <p:blipFill>
            <a:blip r:embed="rId14"/>
            <a:stretch>
              <a:fillRect/>
            </a:stretch>
          </p:blipFill>
          <p:spPr>
            <a:xfrm>
              <a:off x="5246592" y="3476941"/>
              <a:ext cx="529349" cy="417312"/>
            </a:xfrm>
            <a:prstGeom prst="rect">
              <a:avLst/>
            </a:prstGeom>
          </p:spPr>
        </p:pic>
        <p:pic>
          <p:nvPicPr>
            <p:cNvPr id="72" name="Picture 71"/>
            <p:cNvPicPr>
              <a:picLocks noChangeAspect="1"/>
            </p:cNvPicPr>
            <p:nvPr/>
          </p:nvPicPr>
          <p:blipFill>
            <a:blip r:embed="rId14"/>
            <a:stretch>
              <a:fillRect/>
            </a:stretch>
          </p:blipFill>
          <p:spPr>
            <a:xfrm>
              <a:off x="5581574" y="3585493"/>
              <a:ext cx="556200" cy="438480"/>
            </a:xfrm>
            <a:prstGeom prst="rect">
              <a:avLst/>
            </a:prstGeom>
          </p:spPr>
        </p:pic>
        <p:pic>
          <p:nvPicPr>
            <p:cNvPr id="73" name="Picture 72"/>
            <p:cNvPicPr>
              <a:picLocks noChangeAspect="1"/>
            </p:cNvPicPr>
            <p:nvPr/>
          </p:nvPicPr>
          <p:blipFill>
            <a:blip r:embed="rId15"/>
            <a:stretch>
              <a:fillRect/>
            </a:stretch>
          </p:blipFill>
          <p:spPr>
            <a:xfrm>
              <a:off x="5970309" y="3700199"/>
              <a:ext cx="420496" cy="432326"/>
            </a:xfrm>
            <a:prstGeom prst="rect">
              <a:avLst/>
            </a:prstGeom>
          </p:spPr>
        </p:pic>
        <p:pic>
          <p:nvPicPr>
            <p:cNvPr id="74" name="Picture 73"/>
            <p:cNvPicPr>
              <a:picLocks noChangeAspect="1"/>
            </p:cNvPicPr>
            <p:nvPr/>
          </p:nvPicPr>
          <p:blipFill>
            <a:blip r:embed="rId16"/>
            <a:stretch>
              <a:fillRect/>
            </a:stretch>
          </p:blipFill>
          <p:spPr>
            <a:xfrm>
              <a:off x="4893565" y="3772769"/>
              <a:ext cx="688009" cy="605769"/>
            </a:xfrm>
            <a:prstGeom prst="rect">
              <a:avLst/>
            </a:prstGeom>
          </p:spPr>
        </p:pic>
      </p:grpSp>
      <p:grpSp>
        <p:nvGrpSpPr>
          <p:cNvPr id="77" name="Group 76"/>
          <p:cNvGrpSpPr/>
          <p:nvPr/>
        </p:nvGrpSpPr>
        <p:grpSpPr>
          <a:xfrm>
            <a:off x="10884018" y="4226203"/>
            <a:ext cx="514267" cy="514267"/>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spTree>
    <p:extLst>
      <p:ext uri="{BB962C8B-B14F-4D97-AF65-F5344CB8AC3E}">
        <p14:creationId xmlns:p14="http://schemas.microsoft.com/office/powerpoint/2010/main" val="33765905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ppt_x</p:attrName>
                                        </p:attrNameLst>
                                      </p:cBhvr>
                                      <p:tavLst>
                                        <p:tav tm="0">
                                          <p:val>
                                            <p:strVal val="#ppt_x"/>
                                          </p:val>
                                        </p:tav>
                                        <p:tav tm="100000">
                                          <p:val>
                                            <p:strVal val="#ppt_x"/>
                                          </p:val>
                                        </p:tav>
                                      </p:tavLst>
                                    </p:anim>
                                    <p:anim calcmode="lin" valueType="num">
                                      <p:cBhvr>
                                        <p:cTn id="9" dur="1000" fill="hold"/>
                                        <p:tgtEl>
                                          <p:spTgt spid="24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1000"/>
                                        <p:tgtEl>
                                          <p:spTgt spid="213"/>
                                        </p:tgtEl>
                                      </p:cBhvr>
                                    </p:animEffect>
                                    <p:anim calcmode="lin" valueType="num">
                                      <p:cBhvr>
                                        <p:cTn id="13" dur="1000" fill="hold"/>
                                        <p:tgtEl>
                                          <p:spTgt spid="213"/>
                                        </p:tgtEl>
                                        <p:attrNameLst>
                                          <p:attrName>ppt_x</p:attrName>
                                        </p:attrNameLst>
                                      </p:cBhvr>
                                      <p:tavLst>
                                        <p:tav tm="0">
                                          <p:val>
                                            <p:strVal val="#ppt_x"/>
                                          </p:val>
                                        </p:tav>
                                        <p:tav tm="100000">
                                          <p:val>
                                            <p:strVal val="#ppt_x"/>
                                          </p:val>
                                        </p:tav>
                                      </p:tavLst>
                                    </p:anim>
                                    <p:anim calcmode="lin" valueType="num">
                                      <p:cBhvr>
                                        <p:cTn id="14" dur="1000" fill="hold"/>
                                        <p:tgtEl>
                                          <p:spTgt spid="2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anim calcmode="lin" valueType="num">
                                      <p:cBhvr>
                                        <p:cTn id="18" dur="1000" fill="hold"/>
                                        <p:tgtEl>
                                          <p:spTgt spid="212"/>
                                        </p:tgtEl>
                                        <p:attrNameLst>
                                          <p:attrName>ppt_x</p:attrName>
                                        </p:attrNameLst>
                                      </p:cBhvr>
                                      <p:tavLst>
                                        <p:tav tm="0">
                                          <p:val>
                                            <p:strVal val="#ppt_x"/>
                                          </p:val>
                                        </p:tav>
                                        <p:tav tm="100000">
                                          <p:val>
                                            <p:strVal val="#ppt_x"/>
                                          </p:val>
                                        </p:tav>
                                      </p:tavLst>
                                    </p:anim>
                                    <p:anim calcmode="lin" valueType="num">
                                      <p:cBhvr>
                                        <p:cTn id="19"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1000"/>
                                        <p:tgtEl>
                                          <p:spTgt spid="77"/>
                                        </p:tgtEl>
                                      </p:cBhvr>
                                    </p:animEffect>
                                    <p:anim calcmode="lin" valueType="num">
                                      <p:cBhvr>
                                        <p:cTn id="30" dur="1000" fill="hold"/>
                                        <p:tgtEl>
                                          <p:spTgt spid="77"/>
                                        </p:tgtEl>
                                        <p:attrNameLst>
                                          <p:attrName>ppt_x</p:attrName>
                                        </p:attrNameLst>
                                      </p:cBhvr>
                                      <p:tavLst>
                                        <p:tav tm="0">
                                          <p:val>
                                            <p:strVal val="#ppt_x"/>
                                          </p:val>
                                        </p:tav>
                                        <p:tav tm="100000">
                                          <p:val>
                                            <p:strVal val="#ppt_x"/>
                                          </p:val>
                                        </p:tav>
                                      </p:tavLst>
                                    </p:anim>
                                    <p:anim calcmode="lin" valueType="num">
                                      <p:cBhvr>
                                        <p:cTn id="31" dur="1000" fill="hold"/>
                                        <p:tgtEl>
                                          <p:spTgt spid="7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1000"/>
                                        <p:tgtEl>
                                          <p:spTgt spid="64"/>
                                        </p:tgtEl>
                                      </p:cBhvr>
                                    </p:animEffect>
                                    <p:anim calcmode="lin" valueType="num">
                                      <p:cBhvr>
                                        <p:cTn id="40" dur="1000" fill="hold"/>
                                        <p:tgtEl>
                                          <p:spTgt spid="64"/>
                                        </p:tgtEl>
                                        <p:attrNameLst>
                                          <p:attrName>ppt_x</p:attrName>
                                        </p:attrNameLst>
                                      </p:cBhvr>
                                      <p:tavLst>
                                        <p:tav tm="0">
                                          <p:val>
                                            <p:strVal val="#ppt_x"/>
                                          </p:val>
                                        </p:tav>
                                        <p:tav tm="100000">
                                          <p:val>
                                            <p:strVal val="#ppt_x"/>
                                          </p:val>
                                        </p:tav>
                                      </p:tavLst>
                                    </p:anim>
                                    <p:anim calcmode="lin" valueType="num">
                                      <p:cBhvr>
                                        <p:cTn id="4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54"/>
                                        </p:tgtEl>
                                        <p:attrNameLst>
                                          <p:attrName>style.visibility</p:attrName>
                                        </p:attrNameLst>
                                      </p:cBhvr>
                                      <p:to>
                                        <p:strVal val="visible"/>
                                      </p:to>
                                    </p:set>
                                    <p:animEffect transition="in" filter="fade">
                                      <p:cBhvr>
                                        <p:cTn id="46" dur="1000"/>
                                        <p:tgtEl>
                                          <p:spTgt spid="254"/>
                                        </p:tgtEl>
                                      </p:cBhvr>
                                    </p:animEffect>
                                    <p:anim calcmode="lin" valueType="num">
                                      <p:cBhvr>
                                        <p:cTn id="47" dur="1000" fill="hold"/>
                                        <p:tgtEl>
                                          <p:spTgt spid="254"/>
                                        </p:tgtEl>
                                        <p:attrNameLst>
                                          <p:attrName>ppt_x</p:attrName>
                                        </p:attrNameLst>
                                      </p:cBhvr>
                                      <p:tavLst>
                                        <p:tav tm="0">
                                          <p:val>
                                            <p:strVal val="#ppt_x"/>
                                          </p:val>
                                        </p:tav>
                                        <p:tav tm="100000">
                                          <p:val>
                                            <p:strVal val="#ppt_x"/>
                                          </p:val>
                                        </p:tav>
                                      </p:tavLst>
                                    </p:anim>
                                    <p:anim calcmode="lin" valueType="num">
                                      <p:cBhvr>
                                        <p:cTn id="48" dur="1000" fill="hold"/>
                                        <p:tgtEl>
                                          <p:spTgt spid="25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60"/>
                                        </p:tgtEl>
                                        <p:attrNameLst>
                                          <p:attrName>style.visibility</p:attrName>
                                        </p:attrNameLst>
                                      </p:cBhvr>
                                      <p:to>
                                        <p:strVal val="visible"/>
                                      </p:to>
                                    </p:set>
                                    <p:animEffect transition="in" filter="fade">
                                      <p:cBhvr>
                                        <p:cTn id="56" dur="1000"/>
                                        <p:tgtEl>
                                          <p:spTgt spid="260"/>
                                        </p:tgtEl>
                                      </p:cBhvr>
                                    </p:animEffect>
                                    <p:anim calcmode="lin" valueType="num">
                                      <p:cBhvr>
                                        <p:cTn id="57" dur="1000" fill="hold"/>
                                        <p:tgtEl>
                                          <p:spTgt spid="260"/>
                                        </p:tgtEl>
                                        <p:attrNameLst>
                                          <p:attrName>ppt_x</p:attrName>
                                        </p:attrNameLst>
                                      </p:cBhvr>
                                      <p:tavLst>
                                        <p:tav tm="0">
                                          <p:val>
                                            <p:strVal val="#ppt_x"/>
                                          </p:val>
                                        </p:tav>
                                        <p:tav tm="100000">
                                          <p:val>
                                            <p:strVal val="#ppt_x"/>
                                          </p:val>
                                        </p:tav>
                                      </p:tavLst>
                                    </p:anim>
                                    <p:anim calcmode="lin" valueType="num">
                                      <p:cBhvr>
                                        <p:cTn id="58"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1000"/>
                                        <p:tgtEl>
                                          <p:spTgt spid="46"/>
                                        </p:tgtEl>
                                      </p:cBhvr>
                                    </p:animEffect>
                                    <p:anim calcmode="lin" valueType="num">
                                      <p:cBhvr>
                                        <p:cTn id="64" dur="1000" fill="hold"/>
                                        <p:tgtEl>
                                          <p:spTgt spid="46"/>
                                        </p:tgtEl>
                                        <p:attrNameLst>
                                          <p:attrName>ppt_x</p:attrName>
                                        </p:attrNameLst>
                                      </p:cBhvr>
                                      <p:tavLst>
                                        <p:tav tm="0">
                                          <p:val>
                                            <p:strVal val="#ppt_x"/>
                                          </p:val>
                                        </p:tav>
                                        <p:tav tm="100000">
                                          <p:val>
                                            <p:strVal val="#ppt_x"/>
                                          </p:val>
                                        </p:tav>
                                      </p:tavLst>
                                    </p:anim>
                                    <p:anim calcmode="lin" valueType="num">
                                      <p:cBhvr>
                                        <p:cTn id="65" dur="1000" fill="hold"/>
                                        <p:tgtEl>
                                          <p:spTgt spid="46"/>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57"/>
                                        </p:tgtEl>
                                        <p:attrNameLst>
                                          <p:attrName>style.visibility</p:attrName>
                                        </p:attrNameLst>
                                      </p:cBhvr>
                                      <p:to>
                                        <p:strVal val="visible"/>
                                      </p:to>
                                    </p:set>
                                    <p:animEffect transition="in" filter="fade">
                                      <p:cBhvr>
                                        <p:cTn id="73" dur="1000"/>
                                        <p:tgtEl>
                                          <p:spTgt spid="257"/>
                                        </p:tgtEl>
                                      </p:cBhvr>
                                    </p:animEffect>
                                    <p:anim calcmode="lin" valueType="num">
                                      <p:cBhvr>
                                        <p:cTn id="74" dur="1000" fill="hold"/>
                                        <p:tgtEl>
                                          <p:spTgt spid="257"/>
                                        </p:tgtEl>
                                        <p:attrNameLst>
                                          <p:attrName>ppt_x</p:attrName>
                                        </p:attrNameLst>
                                      </p:cBhvr>
                                      <p:tavLst>
                                        <p:tav tm="0">
                                          <p:val>
                                            <p:strVal val="#ppt_x"/>
                                          </p:val>
                                        </p:tav>
                                        <p:tav tm="100000">
                                          <p:val>
                                            <p:strVal val="#ppt_x"/>
                                          </p:val>
                                        </p:tav>
                                      </p:tavLst>
                                    </p:anim>
                                    <p:anim calcmode="lin" valueType="num">
                                      <p:cBhvr>
                                        <p:cTn id="75" dur="1000" fill="hold"/>
                                        <p:tgtEl>
                                          <p:spTgt spid="25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1000"/>
                                        <p:tgtEl>
                                          <p:spTgt spid="45"/>
                                        </p:tgtEl>
                                      </p:cBhvr>
                                    </p:animEffect>
                                    <p:anim calcmode="lin" valueType="num">
                                      <p:cBhvr>
                                        <p:cTn id="79" dur="1000" fill="hold"/>
                                        <p:tgtEl>
                                          <p:spTgt spid="45"/>
                                        </p:tgtEl>
                                        <p:attrNameLst>
                                          <p:attrName>ppt_x</p:attrName>
                                        </p:attrNameLst>
                                      </p:cBhvr>
                                      <p:tavLst>
                                        <p:tav tm="0">
                                          <p:val>
                                            <p:strVal val="#ppt_x"/>
                                          </p:val>
                                        </p:tav>
                                        <p:tav tm="100000">
                                          <p:val>
                                            <p:strVal val="#ppt_x"/>
                                          </p:val>
                                        </p:tav>
                                      </p:tavLst>
                                    </p:anim>
                                    <p:anim calcmode="lin" valueType="num">
                                      <p:cBhvr>
                                        <p:cTn id="8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https://github.com/OfficeDev/PnP/tree/master/Samples/Provisioning.SubSiteCreationApp</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smtClean="0"/>
              <a:t>Sub site provisioning</a:t>
            </a:r>
            <a:endParaRPr lang="en-GB" dirty="0"/>
          </a:p>
        </p:txBody>
      </p:sp>
    </p:spTree>
    <p:extLst>
      <p:ext uri="{BB962C8B-B14F-4D97-AF65-F5344CB8AC3E}">
        <p14:creationId xmlns:p14="http://schemas.microsoft.com/office/powerpoint/2010/main" val="394632992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Hybrid patterns for </a:t>
            </a:r>
            <a:br>
              <a:rPr lang="en-US" sz="7200" dirty="0"/>
            </a:br>
            <a:r>
              <a:rPr lang="en-US" sz="7200" dirty="0"/>
              <a:t>provisioning</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011845" cy="1975926"/>
          </a:xfrm>
        </p:spPr>
        <p:txBody>
          <a:bodyPr/>
          <a:lstStyle/>
          <a:p>
            <a:r>
              <a:rPr lang="en-US" dirty="0" smtClean="0"/>
              <a:t>What</a:t>
            </a:r>
          </a:p>
          <a:p>
            <a:pPr lvl="1"/>
            <a:r>
              <a:rPr lang="en-US" dirty="0" smtClean="0"/>
              <a:t>Provision sites cross on-premises and cloud based on the business requirements</a:t>
            </a:r>
          </a:p>
          <a:p>
            <a:r>
              <a:rPr lang="en-US" dirty="0" smtClean="0"/>
              <a:t>Why</a:t>
            </a:r>
          </a:p>
          <a:p>
            <a:pPr lvl="1"/>
            <a:r>
              <a:rPr lang="en-US" dirty="0" smtClean="0"/>
              <a:t>Take advantage of cost efficiency in the cloud, but still provision some sites to on-premises, if needed</a:t>
            </a:r>
          </a:p>
          <a:p>
            <a:r>
              <a:rPr lang="en-US" dirty="0" smtClean="0"/>
              <a:t>How</a:t>
            </a:r>
          </a:p>
          <a:p>
            <a:pPr lvl="1"/>
            <a:r>
              <a:rPr lang="en-US" dirty="0" smtClean="0"/>
              <a:t>Use remote APIs to provision sites to specific environment as needed</a:t>
            </a:r>
          </a:p>
        </p:txBody>
      </p:sp>
      <p:sp>
        <p:nvSpPr>
          <p:cNvPr id="3" name="Title 2"/>
          <p:cNvSpPr>
            <a:spLocks noGrp="1"/>
          </p:cNvSpPr>
          <p:nvPr>
            <p:ph type="title"/>
          </p:nvPr>
        </p:nvSpPr>
        <p:spPr/>
        <p:txBody>
          <a:bodyPr/>
          <a:lstStyle/>
          <a:p>
            <a:r>
              <a:rPr lang="en-US" dirty="0" smtClean="0"/>
              <a:t>Hybrid Provisioning Patterns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8906127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self service pattern – classic</a:t>
            </a:r>
            <a:endParaRPr lang="en-US" dirty="0"/>
          </a:p>
        </p:txBody>
      </p:sp>
      <p:sp>
        <p:nvSpPr>
          <p:cNvPr id="7" name="TextBox 6"/>
          <p:cNvSpPr txBox="1"/>
          <p:nvPr/>
        </p:nvSpPr>
        <p:spPr>
          <a:xfrm>
            <a:off x="9777591"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grpSp>
        <p:nvGrpSpPr>
          <p:cNvPr id="45" name="Group 44"/>
          <p:cNvGrpSpPr>
            <a:grpSpLocks noChangeAspect="1"/>
          </p:cNvGrpSpPr>
          <p:nvPr/>
        </p:nvGrpSpPr>
        <p:grpSpPr>
          <a:xfrm>
            <a:off x="7750754" y="4464341"/>
            <a:ext cx="3688771" cy="1746732"/>
            <a:chOff x="6013077" y="2962310"/>
            <a:chExt cx="4818905" cy="2281881"/>
          </a:xfrm>
        </p:grpSpPr>
        <p:grpSp>
          <p:nvGrpSpPr>
            <p:cNvPr id="47" name="Group 46"/>
            <p:cNvGrpSpPr/>
            <p:nvPr/>
          </p:nvGrpSpPr>
          <p:grpSpPr>
            <a:xfrm>
              <a:off x="6509192" y="2962310"/>
              <a:ext cx="3158399" cy="1714109"/>
              <a:chOff x="6509192" y="2962310"/>
              <a:chExt cx="3158399" cy="1714109"/>
            </a:xfrm>
          </p:grpSpPr>
          <p:pic>
            <p:nvPicPr>
              <p:cNvPr id="52" name="Picture 51"/>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53" name="Group 52"/>
              <p:cNvGrpSpPr>
                <a:grpSpLocks noChangeAspect="1"/>
              </p:cNvGrpSpPr>
              <p:nvPr/>
            </p:nvGrpSpPr>
            <p:grpSpPr>
              <a:xfrm>
                <a:off x="8723570" y="2962310"/>
                <a:ext cx="944021" cy="823485"/>
                <a:chOff x="8834920" y="3253885"/>
                <a:chExt cx="1497267" cy="1306091"/>
              </a:xfrm>
            </p:grpSpPr>
            <p:sp>
              <p:nvSpPr>
                <p:cNvPr id="54" name="Arc 53"/>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55" name="Picture 54"/>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48" name="Group 47"/>
            <p:cNvGrpSpPr>
              <a:grpSpLocks noChangeAspect="1"/>
            </p:cNvGrpSpPr>
            <p:nvPr/>
          </p:nvGrpSpPr>
          <p:grpSpPr>
            <a:xfrm>
              <a:off x="6013077" y="4522432"/>
              <a:ext cx="4818905" cy="721759"/>
              <a:chOff x="650078" y="4178650"/>
              <a:chExt cx="3438722" cy="515040"/>
            </a:xfrm>
          </p:grpSpPr>
          <p:sp>
            <p:nvSpPr>
              <p:cNvPr id="49" name="TextBox 48"/>
              <p:cNvSpPr txBox="1"/>
              <p:nvPr/>
            </p:nvSpPr>
            <p:spPr>
              <a:xfrm>
                <a:off x="1230820" y="4331300"/>
                <a:ext cx="2857980" cy="22777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a:t>
                </a:r>
                <a:r>
                  <a:rPr lang="en-US" sz="1600" spc="-70" dirty="0" smtClean="0">
                    <a:solidFill>
                      <a:schemeClr val="tx1">
                        <a:lumMod val="75000"/>
                        <a:lumOff val="25000"/>
                      </a:schemeClr>
                    </a:solidFill>
                  </a:rPr>
                  <a:t>teams.contoso.com/sites/site</a:t>
                </a:r>
                <a:endParaRPr lang="en-US" sz="1600" spc="-70" dirty="0">
                  <a:solidFill>
                    <a:schemeClr val="tx1">
                      <a:lumMod val="75000"/>
                      <a:lumOff val="25000"/>
                    </a:schemeClr>
                  </a:solidFill>
                </a:endParaRPr>
              </a:p>
            </p:txBody>
          </p:sp>
          <p:pic>
            <p:nvPicPr>
              <p:cNvPr id="51" name="Picture 50"/>
              <p:cNvPicPr>
                <a:picLocks noChangeAspect="1"/>
              </p:cNvPicPr>
              <p:nvPr/>
            </p:nvPicPr>
            <p:blipFill>
              <a:blip r:embed="rId5"/>
              <a:stretch>
                <a:fillRect/>
              </a:stretch>
            </p:blipFill>
            <p:spPr>
              <a:xfrm>
                <a:off x="650078" y="4178650"/>
                <a:ext cx="611820" cy="515040"/>
              </a:xfrm>
              <a:prstGeom prst="rect">
                <a:avLst/>
              </a:prstGeom>
            </p:spPr>
          </p:pic>
        </p:grpSp>
      </p:grpSp>
      <p:grpSp>
        <p:nvGrpSpPr>
          <p:cNvPr id="56" name="Group 55"/>
          <p:cNvGrpSpPr>
            <a:grpSpLocks noChangeAspect="1"/>
          </p:cNvGrpSpPr>
          <p:nvPr/>
        </p:nvGrpSpPr>
        <p:grpSpPr>
          <a:xfrm>
            <a:off x="691839" y="2748815"/>
            <a:ext cx="4237587" cy="1746732"/>
            <a:chOff x="6013077" y="2962310"/>
            <a:chExt cx="5535863" cy="2281881"/>
          </a:xfrm>
        </p:grpSpPr>
        <p:grpSp>
          <p:nvGrpSpPr>
            <p:cNvPr id="57" name="Group 56"/>
            <p:cNvGrpSpPr/>
            <p:nvPr/>
          </p:nvGrpSpPr>
          <p:grpSpPr>
            <a:xfrm>
              <a:off x="6509192" y="2962310"/>
              <a:ext cx="3158399" cy="1714109"/>
              <a:chOff x="6509192" y="2962310"/>
              <a:chExt cx="3158399" cy="1714109"/>
            </a:xfrm>
          </p:grpSpPr>
          <p:pic>
            <p:nvPicPr>
              <p:cNvPr id="61" name="Picture 60"/>
              <p:cNvPicPr>
                <a:picLocks noChangeAspect="1"/>
              </p:cNvPicPr>
              <p:nvPr/>
            </p:nvPicPr>
            <p:blipFill>
              <a:blip r:embed="rId3"/>
              <a:stretch>
                <a:fillRect/>
              </a:stretch>
            </p:blipFill>
            <p:spPr>
              <a:xfrm>
                <a:off x="6509192" y="3341432"/>
                <a:ext cx="2880393" cy="1334987"/>
              </a:xfrm>
              <a:prstGeom prst="rect">
                <a:avLst/>
              </a:prstGeom>
              <a:ln>
                <a:solidFill>
                  <a:schemeClr val="bg1">
                    <a:lumMod val="75000"/>
                  </a:schemeClr>
                </a:solidFill>
              </a:ln>
            </p:spPr>
          </p:pic>
          <p:grpSp>
            <p:nvGrpSpPr>
              <p:cNvPr id="62" name="Group 61"/>
              <p:cNvGrpSpPr>
                <a:grpSpLocks noChangeAspect="1"/>
              </p:cNvGrpSpPr>
              <p:nvPr/>
            </p:nvGrpSpPr>
            <p:grpSpPr>
              <a:xfrm>
                <a:off x="8723570" y="2962310"/>
                <a:ext cx="944021" cy="823485"/>
                <a:chOff x="8834920" y="3253885"/>
                <a:chExt cx="1497267" cy="1306091"/>
              </a:xfrm>
            </p:grpSpPr>
            <p:sp>
              <p:nvSpPr>
                <p:cNvPr id="63" name="Arc 6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4"/>
                <a:stretch>
                  <a:fillRect/>
                </a:stretch>
              </p:blipFill>
              <p:spPr>
                <a:xfrm>
                  <a:off x="8937322" y="3278989"/>
                  <a:ext cx="1292464" cy="1255885"/>
                </a:xfrm>
                <a:prstGeom prst="rect">
                  <a:avLst/>
                </a:prstGeom>
              </p:spPr>
            </p:pic>
          </p:grpSp>
        </p:grpSp>
        <p:grpSp>
          <p:nvGrpSpPr>
            <p:cNvPr id="58" name="Group 57"/>
            <p:cNvGrpSpPr>
              <a:grpSpLocks noChangeAspect="1"/>
            </p:cNvGrpSpPr>
            <p:nvPr/>
          </p:nvGrpSpPr>
          <p:grpSpPr>
            <a:xfrm>
              <a:off x="6013077" y="4522432"/>
              <a:ext cx="5535863" cy="721759"/>
              <a:chOff x="650078" y="4178650"/>
              <a:chExt cx="3950336" cy="515040"/>
            </a:xfrm>
          </p:grpSpPr>
          <p:sp>
            <p:nvSpPr>
              <p:cNvPr id="59" name="TextBox 58"/>
              <p:cNvSpPr txBox="1"/>
              <p:nvPr/>
            </p:nvSpPr>
            <p:spPr>
              <a:xfrm>
                <a:off x="1230820" y="4331300"/>
                <a:ext cx="3369594" cy="229531"/>
              </a:xfrm>
              <a:prstGeom prst="rect">
                <a:avLst/>
              </a:prstGeom>
              <a:noFill/>
            </p:spPr>
            <p:txBody>
              <a:bodyPr wrap="square" lIns="0" tIns="0" rIns="0" bIns="0" rtlCol="0">
                <a:spAutoFit/>
              </a:bodyPr>
              <a:lstStyle/>
              <a:p>
                <a:r>
                  <a:rPr lang="en-US" sz="1600" spc="-70" dirty="0">
                    <a:solidFill>
                      <a:schemeClr val="tx1">
                        <a:lumMod val="75000"/>
                        <a:lumOff val="25000"/>
                      </a:schemeClr>
                    </a:solidFill>
                  </a:rPr>
                  <a:t>http</a:t>
                </a:r>
                <a:r>
                  <a:rPr lang="en-US" sz="1600" spc="-70" dirty="0" smtClean="0">
                    <a:solidFill>
                      <a:schemeClr val="tx1">
                        <a:lumMod val="75000"/>
                        <a:lumOff val="25000"/>
                      </a:schemeClr>
                    </a:solidFill>
                  </a:rPr>
                  <a:t>://contoso.sharepoint.com/sites/site</a:t>
                </a:r>
                <a:endParaRPr lang="en-US" sz="1600" spc="-70" dirty="0">
                  <a:solidFill>
                    <a:schemeClr val="tx1">
                      <a:lumMod val="75000"/>
                      <a:lumOff val="25000"/>
                    </a:schemeClr>
                  </a:solidFill>
                </a:endParaRPr>
              </a:p>
            </p:txBody>
          </p:sp>
          <p:pic>
            <p:nvPicPr>
              <p:cNvPr id="60" name="Picture 59"/>
              <p:cNvPicPr>
                <a:picLocks noChangeAspect="1"/>
              </p:cNvPicPr>
              <p:nvPr/>
            </p:nvPicPr>
            <p:blipFill>
              <a:blip r:embed="rId5"/>
              <a:stretch>
                <a:fillRect/>
              </a:stretch>
            </p:blipFill>
            <p:spPr>
              <a:xfrm>
                <a:off x="650078" y="4178650"/>
                <a:ext cx="611820" cy="515040"/>
              </a:xfrm>
              <a:prstGeom prst="rect">
                <a:avLst/>
              </a:prstGeom>
            </p:spPr>
          </p:pic>
        </p:grpSp>
      </p:grpSp>
      <p:pic>
        <p:nvPicPr>
          <p:cNvPr id="65" name="Picture 64"/>
          <p:cNvPicPr>
            <a:picLocks noChangeAspect="1"/>
          </p:cNvPicPr>
          <p:nvPr/>
        </p:nvPicPr>
        <p:blipFill>
          <a:blip r:embed="rId6"/>
          <a:stretch>
            <a:fillRect/>
          </a:stretch>
        </p:blipFill>
        <p:spPr>
          <a:xfrm>
            <a:off x="519112" y="1188235"/>
            <a:ext cx="1089456" cy="714551"/>
          </a:xfrm>
          <a:prstGeom prst="rect">
            <a:avLst/>
          </a:prstGeom>
        </p:spPr>
      </p:pic>
      <p:cxnSp>
        <p:nvCxnSpPr>
          <p:cNvPr id="69" name="Straight Connector 68"/>
          <p:cNvCxnSpPr/>
          <p:nvPr/>
        </p:nvCxnSpPr>
        <p:spPr>
          <a:xfrm flipH="1">
            <a:off x="4849669" y="177142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619547" y="1799699"/>
            <a:ext cx="2735762" cy="2381353"/>
            <a:chOff x="8848147" y="1799699"/>
            <a:chExt cx="2735762" cy="2381353"/>
          </a:xfrm>
        </p:grpSpPr>
        <p:grpSp>
          <p:nvGrpSpPr>
            <p:cNvPr id="70" name="Group 69"/>
            <p:cNvGrpSpPr/>
            <p:nvPr/>
          </p:nvGrpSpPr>
          <p:grpSpPr>
            <a:xfrm>
              <a:off x="8848147" y="1799699"/>
              <a:ext cx="1678135" cy="1337348"/>
              <a:chOff x="9539360" y="3355019"/>
              <a:chExt cx="1678135" cy="1337348"/>
            </a:xfrm>
          </p:grpSpPr>
          <p:sp>
            <p:nvSpPr>
              <p:cNvPr id="71" name="TextBox 70"/>
              <p:cNvSpPr txBox="1"/>
              <p:nvPr/>
            </p:nvSpPr>
            <p:spPr>
              <a:xfrm>
                <a:off x="9742678" y="4199924"/>
                <a:ext cx="985130" cy="492443"/>
              </a:xfrm>
              <a:prstGeom prst="rect">
                <a:avLst/>
              </a:prstGeom>
              <a:noFill/>
            </p:spPr>
            <p:txBody>
              <a:bodyPr wrap="square" lIns="0" tIns="0" rIns="0" bIns="0" rtlCol="0">
                <a:spAutoFit/>
              </a:bodyPr>
              <a:lstStyle/>
              <a:p>
                <a:pPr algn="ctr"/>
                <a:r>
                  <a:rPr lang="en-US" sz="1600" spc="-70" dirty="0" smtClean="0">
                    <a:gradFill>
                      <a:gsLst>
                        <a:gs pos="2917">
                          <a:schemeClr val="bg2"/>
                        </a:gs>
                        <a:gs pos="95000">
                          <a:schemeClr val="bg2"/>
                        </a:gs>
                      </a:gsLst>
                      <a:lin ang="5400000" scaled="0"/>
                    </a:gradFill>
                  </a:rPr>
                  <a:t>Internal Users</a:t>
                </a:r>
              </a:p>
            </p:txBody>
          </p:sp>
          <p:grpSp>
            <p:nvGrpSpPr>
              <p:cNvPr id="72" name="Group 71"/>
              <p:cNvGrpSpPr>
                <a:grpSpLocks noChangeAspect="1"/>
              </p:cNvGrpSpPr>
              <p:nvPr/>
            </p:nvGrpSpPr>
            <p:grpSpPr>
              <a:xfrm>
                <a:off x="9539360" y="3355019"/>
                <a:ext cx="1678135" cy="864000"/>
                <a:chOff x="5245285" y="5162817"/>
                <a:chExt cx="2217045" cy="1141463"/>
              </a:xfrm>
            </p:grpSpPr>
            <p:grpSp>
              <p:nvGrpSpPr>
                <p:cNvPr id="73" name="Group 72"/>
                <p:cNvGrpSpPr/>
                <p:nvPr/>
              </p:nvGrpSpPr>
              <p:grpSpPr>
                <a:xfrm>
                  <a:off x="6165183" y="5245863"/>
                  <a:ext cx="1297147" cy="1058417"/>
                  <a:chOff x="6165183" y="5245863"/>
                  <a:chExt cx="1297147" cy="1058417"/>
                </a:xfrm>
              </p:grpSpPr>
              <p:pic>
                <p:nvPicPr>
                  <p:cNvPr id="75" name="Picture 74"/>
                  <p:cNvPicPr>
                    <a:picLocks noChangeAspect="1"/>
                  </p:cNvPicPr>
                  <p:nvPr/>
                </p:nvPicPr>
                <p:blipFill>
                  <a:blip r:embed="rId7"/>
                  <a:stretch>
                    <a:fillRect/>
                  </a:stretch>
                </p:blipFill>
                <p:spPr>
                  <a:xfrm>
                    <a:off x="6323888" y="5245863"/>
                    <a:ext cx="584136" cy="794398"/>
                  </a:xfrm>
                  <a:prstGeom prst="rect">
                    <a:avLst/>
                  </a:prstGeom>
                </p:spPr>
              </p:pic>
              <p:pic>
                <p:nvPicPr>
                  <p:cNvPr id="76" name="Picture 75"/>
                  <p:cNvPicPr>
                    <a:picLocks noChangeAspect="1"/>
                  </p:cNvPicPr>
                  <p:nvPr/>
                </p:nvPicPr>
                <p:blipFill>
                  <a:blip r:embed="rId8"/>
                  <a:stretch>
                    <a:fillRect/>
                  </a:stretch>
                </p:blipFill>
                <p:spPr>
                  <a:xfrm>
                    <a:off x="6671127" y="5707784"/>
                    <a:ext cx="791203" cy="528038"/>
                  </a:xfrm>
                  <a:prstGeom prst="rect">
                    <a:avLst/>
                  </a:prstGeom>
                </p:spPr>
              </p:pic>
              <p:pic>
                <p:nvPicPr>
                  <p:cNvPr id="77" name="Picture 76"/>
                  <p:cNvPicPr>
                    <a:picLocks noChangeAspect="1"/>
                  </p:cNvPicPr>
                  <p:nvPr/>
                </p:nvPicPr>
                <p:blipFill>
                  <a:blip r:embed="rId9"/>
                  <a:stretch>
                    <a:fillRect/>
                  </a:stretch>
                </p:blipFill>
                <p:spPr>
                  <a:xfrm>
                    <a:off x="6165183" y="5649730"/>
                    <a:ext cx="399572" cy="654550"/>
                  </a:xfrm>
                  <a:prstGeom prst="rect">
                    <a:avLst/>
                  </a:prstGeom>
                </p:spPr>
              </p:pic>
            </p:grpSp>
            <p:pic>
              <p:nvPicPr>
                <p:cNvPr id="74" name="Picture 73"/>
                <p:cNvPicPr>
                  <a:picLocks noChangeAspect="1"/>
                </p:cNvPicPr>
                <p:nvPr/>
              </p:nvPicPr>
              <p:blipFill>
                <a:blip r:embed="rId10"/>
                <a:stretch>
                  <a:fillRect/>
                </a:stretch>
              </p:blipFill>
              <p:spPr>
                <a:xfrm>
                  <a:off x="5245285" y="5162817"/>
                  <a:ext cx="1078603" cy="1038236"/>
                </a:xfrm>
                <a:prstGeom prst="rect">
                  <a:avLst/>
                </a:prstGeom>
              </p:spPr>
            </p:pic>
          </p:grpSp>
        </p:grpSp>
        <p:grpSp>
          <p:nvGrpSpPr>
            <p:cNvPr id="81" name="Group 80"/>
            <p:cNvGrpSpPr>
              <a:grpSpLocks noChangeAspect="1"/>
            </p:cNvGrpSpPr>
            <p:nvPr/>
          </p:nvGrpSpPr>
          <p:grpSpPr>
            <a:xfrm>
              <a:off x="9927401" y="2674165"/>
              <a:ext cx="1656508" cy="1506887"/>
              <a:chOff x="4383758" y="2503892"/>
              <a:chExt cx="2516893" cy="2289573"/>
            </a:xfrm>
          </p:grpSpPr>
          <p:sp>
            <p:nvSpPr>
              <p:cNvPr id="82" name="Rectangle 8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Service</a:t>
                </a:r>
              </a:p>
            </p:txBody>
          </p:sp>
          <p:grpSp>
            <p:nvGrpSpPr>
              <p:cNvPr id="83" name="Group 82"/>
              <p:cNvGrpSpPr/>
              <p:nvPr/>
            </p:nvGrpSpPr>
            <p:grpSpPr>
              <a:xfrm>
                <a:off x="5421611" y="2886866"/>
                <a:ext cx="1479040" cy="1043909"/>
                <a:chOff x="4557447" y="1721445"/>
                <a:chExt cx="1479040" cy="1043909"/>
              </a:xfrm>
            </p:grpSpPr>
            <p:pic>
              <p:nvPicPr>
                <p:cNvPr id="91" name="Picture 90"/>
                <p:cNvPicPr>
                  <a:picLocks noChangeAspect="1"/>
                </p:cNvPicPr>
                <p:nvPr/>
              </p:nvPicPr>
              <p:blipFill>
                <a:blip r:embed="rId11"/>
                <a:stretch>
                  <a:fillRect/>
                </a:stretch>
              </p:blipFill>
              <p:spPr>
                <a:xfrm>
                  <a:off x="4557447" y="1902539"/>
                  <a:ext cx="477423" cy="839046"/>
                </a:xfrm>
                <a:prstGeom prst="rect">
                  <a:avLst/>
                </a:prstGeom>
              </p:spPr>
            </p:pic>
            <p:pic>
              <p:nvPicPr>
                <p:cNvPr id="92" name="Picture 91"/>
                <p:cNvPicPr>
                  <a:picLocks noChangeAspect="1"/>
                </p:cNvPicPr>
                <p:nvPr/>
              </p:nvPicPr>
              <p:blipFill>
                <a:blip r:embed="rId11"/>
                <a:stretch>
                  <a:fillRect/>
                </a:stretch>
              </p:blipFill>
              <p:spPr>
                <a:xfrm>
                  <a:off x="4869643" y="1721445"/>
                  <a:ext cx="477423" cy="839046"/>
                </a:xfrm>
                <a:prstGeom prst="rect">
                  <a:avLst/>
                </a:prstGeom>
              </p:spPr>
            </p:pic>
            <p:pic>
              <p:nvPicPr>
                <p:cNvPr id="93" name="Picture 92"/>
                <p:cNvPicPr>
                  <a:picLocks noChangeAspect="1"/>
                </p:cNvPicPr>
                <p:nvPr/>
              </p:nvPicPr>
              <p:blipFill>
                <a:blip r:embed="rId12"/>
                <a:stretch>
                  <a:fillRect/>
                </a:stretch>
              </p:blipFill>
              <p:spPr>
                <a:xfrm>
                  <a:off x="5153580" y="1902539"/>
                  <a:ext cx="882907" cy="862815"/>
                </a:xfrm>
                <a:prstGeom prst="rect">
                  <a:avLst/>
                </a:prstGeom>
              </p:spPr>
            </p:pic>
          </p:grpSp>
          <p:grpSp>
            <p:nvGrpSpPr>
              <p:cNvPr id="84" name="Group 83"/>
              <p:cNvGrpSpPr/>
              <p:nvPr/>
            </p:nvGrpSpPr>
            <p:grpSpPr>
              <a:xfrm>
                <a:off x="4880542" y="3820782"/>
                <a:ext cx="944427" cy="972683"/>
                <a:chOff x="3981885" y="2834055"/>
                <a:chExt cx="944427" cy="972683"/>
              </a:xfrm>
            </p:grpSpPr>
            <p:pic>
              <p:nvPicPr>
                <p:cNvPr id="88" name="Picture 87"/>
                <p:cNvPicPr>
                  <a:picLocks noChangeAspect="1"/>
                </p:cNvPicPr>
                <p:nvPr/>
              </p:nvPicPr>
              <p:blipFill>
                <a:blip r:embed="rId11"/>
                <a:stretch>
                  <a:fillRect/>
                </a:stretch>
              </p:blipFill>
              <p:spPr>
                <a:xfrm>
                  <a:off x="3981885" y="2967692"/>
                  <a:ext cx="477423" cy="839046"/>
                </a:xfrm>
                <a:prstGeom prst="rect">
                  <a:avLst/>
                </a:prstGeom>
              </p:spPr>
            </p:pic>
            <p:pic>
              <p:nvPicPr>
                <p:cNvPr id="89" name="Picture 88"/>
                <p:cNvPicPr>
                  <a:picLocks noChangeAspect="1"/>
                </p:cNvPicPr>
                <p:nvPr/>
              </p:nvPicPr>
              <p:blipFill>
                <a:blip r:embed="rId11"/>
                <a:stretch>
                  <a:fillRect/>
                </a:stretch>
              </p:blipFill>
              <p:spPr>
                <a:xfrm>
                  <a:off x="4269036" y="2834055"/>
                  <a:ext cx="477423" cy="839046"/>
                </a:xfrm>
                <a:prstGeom prst="rect">
                  <a:avLst/>
                </a:prstGeom>
              </p:spPr>
            </p:pic>
            <p:pic>
              <p:nvPicPr>
                <p:cNvPr id="90" name="Picture 89"/>
                <p:cNvPicPr>
                  <a:picLocks noChangeAspect="1"/>
                </p:cNvPicPr>
                <p:nvPr/>
              </p:nvPicPr>
              <p:blipFill>
                <a:blip r:embed="rId13"/>
                <a:stretch>
                  <a:fillRect/>
                </a:stretch>
              </p:blipFill>
              <p:spPr>
                <a:xfrm>
                  <a:off x="4480085" y="3260431"/>
                  <a:ext cx="446227" cy="456212"/>
                </a:xfrm>
                <a:prstGeom prst="rect">
                  <a:avLst/>
                </a:prstGeom>
              </p:spPr>
            </p:pic>
          </p:grpSp>
          <p:grpSp>
            <p:nvGrpSpPr>
              <p:cNvPr id="85" name="Group 84"/>
              <p:cNvGrpSpPr/>
              <p:nvPr/>
            </p:nvGrpSpPr>
            <p:grpSpPr>
              <a:xfrm>
                <a:off x="4383758" y="2988031"/>
                <a:ext cx="968998" cy="971748"/>
                <a:chOff x="3601101" y="2714202"/>
                <a:chExt cx="968998" cy="971748"/>
              </a:xfrm>
            </p:grpSpPr>
            <p:pic>
              <p:nvPicPr>
                <p:cNvPr id="86" name="Picture 85"/>
                <p:cNvPicPr>
                  <a:picLocks noChangeAspect="1"/>
                </p:cNvPicPr>
                <p:nvPr/>
              </p:nvPicPr>
              <p:blipFill>
                <a:blip r:embed="rId11"/>
                <a:stretch>
                  <a:fillRect/>
                </a:stretch>
              </p:blipFill>
              <p:spPr>
                <a:xfrm>
                  <a:off x="3601101" y="2846904"/>
                  <a:ext cx="477423" cy="839046"/>
                </a:xfrm>
                <a:prstGeom prst="rect">
                  <a:avLst/>
                </a:prstGeom>
              </p:spPr>
            </p:pic>
            <p:pic>
              <p:nvPicPr>
                <p:cNvPr id="87" name="Picture 86"/>
                <p:cNvPicPr>
                  <a:picLocks noChangeAspect="1"/>
                </p:cNvPicPr>
                <p:nvPr/>
              </p:nvPicPr>
              <p:blipFill>
                <a:blip r:embed="rId14"/>
                <a:stretch>
                  <a:fillRect/>
                </a:stretch>
              </p:blipFill>
              <p:spPr>
                <a:xfrm>
                  <a:off x="3875612" y="2714202"/>
                  <a:ext cx="694487" cy="898458"/>
                </a:xfrm>
                <a:prstGeom prst="rect">
                  <a:avLst/>
                </a:prstGeom>
              </p:spPr>
            </p:pic>
          </p:grpSp>
        </p:grpSp>
      </p:grpSp>
      <p:grpSp>
        <p:nvGrpSpPr>
          <p:cNvPr id="98" name="Group 97"/>
          <p:cNvGrpSpPr>
            <a:grpSpLocks noChangeAspect="1"/>
          </p:cNvGrpSpPr>
          <p:nvPr/>
        </p:nvGrpSpPr>
        <p:grpSpPr>
          <a:xfrm>
            <a:off x="5173739" y="3402511"/>
            <a:ext cx="1706645" cy="1390624"/>
            <a:chOff x="4631226" y="2649534"/>
            <a:chExt cx="2089396" cy="1702501"/>
          </a:xfrm>
        </p:grpSpPr>
        <p:sp>
          <p:nvSpPr>
            <p:cNvPr id="99" name="Rectangle 98"/>
            <p:cNvSpPr/>
            <p:nvPr/>
          </p:nvSpPr>
          <p:spPr bwMode="auto">
            <a:xfrm>
              <a:off x="4631226" y="2649534"/>
              <a:ext cx="1901623" cy="1581701"/>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add-ins</a:t>
              </a:r>
            </a:p>
          </p:txBody>
        </p:sp>
        <p:pic>
          <p:nvPicPr>
            <p:cNvPr id="100" name="Picture 99"/>
            <p:cNvPicPr>
              <a:picLocks noChangeAspect="1"/>
            </p:cNvPicPr>
            <p:nvPr/>
          </p:nvPicPr>
          <p:blipFill>
            <a:blip r:embed="rId11"/>
            <a:stretch>
              <a:fillRect/>
            </a:stretch>
          </p:blipFill>
          <p:spPr>
            <a:xfrm>
              <a:off x="5273706" y="3298680"/>
              <a:ext cx="477423" cy="839046"/>
            </a:xfrm>
            <a:prstGeom prst="rect">
              <a:avLst/>
            </a:prstGeom>
          </p:spPr>
        </p:pic>
        <p:pic>
          <p:nvPicPr>
            <p:cNvPr id="101" name="Picture 100"/>
            <p:cNvPicPr>
              <a:picLocks noChangeAspect="1"/>
            </p:cNvPicPr>
            <p:nvPr/>
          </p:nvPicPr>
          <p:blipFill>
            <a:blip r:embed="rId11"/>
            <a:stretch>
              <a:fillRect/>
            </a:stretch>
          </p:blipFill>
          <p:spPr>
            <a:xfrm>
              <a:off x="5620962" y="3512989"/>
              <a:ext cx="477423" cy="839046"/>
            </a:xfrm>
            <a:prstGeom prst="rect">
              <a:avLst/>
            </a:prstGeom>
          </p:spPr>
        </p:pic>
        <p:grpSp>
          <p:nvGrpSpPr>
            <p:cNvPr id="102" name="Group 101"/>
            <p:cNvGrpSpPr/>
            <p:nvPr/>
          </p:nvGrpSpPr>
          <p:grpSpPr>
            <a:xfrm>
              <a:off x="5959262" y="3306353"/>
              <a:ext cx="761360" cy="895854"/>
              <a:chOff x="5959262" y="3306353"/>
              <a:chExt cx="761360" cy="895854"/>
            </a:xfrm>
          </p:grpSpPr>
          <p:pic>
            <p:nvPicPr>
              <p:cNvPr id="103" name="Picture 102"/>
              <p:cNvPicPr>
                <a:picLocks noChangeAspect="1"/>
              </p:cNvPicPr>
              <p:nvPr/>
            </p:nvPicPr>
            <p:blipFill>
              <a:blip r:embed="rId11"/>
              <a:stretch>
                <a:fillRect/>
              </a:stretch>
            </p:blipFill>
            <p:spPr>
              <a:xfrm>
                <a:off x="5959262" y="3306353"/>
                <a:ext cx="477423" cy="839046"/>
              </a:xfrm>
              <a:prstGeom prst="rect">
                <a:avLst/>
              </a:prstGeom>
            </p:spPr>
          </p:pic>
          <p:pic>
            <p:nvPicPr>
              <p:cNvPr id="104" name="Picture 103"/>
              <p:cNvPicPr>
                <a:picLocks noChangeAspect="1"/>
              </p:cNvPicPr>
              <p:nvPr/>
            </p:nvPicPr>
            <p:blipFill>
              <a:blip r:embed="rId15"/>
              <a:stretch>
                <a:fillRect/>
              </a:stretch>
            </p:blipFill>
            <p:spPr>
              <a:xfrm>
                <a:off x="6164422" y="3763727"/>
                <a:ext cx="556200" cy="438480"/>
              </a:xfrm>
              <a:prstGeom prst="rect">
                <a:avLst/>
              </a:prstGeom>
            </p:spPr>
          </p:pic>
        </p:grpSp>
      </p:grpSp>
      <p:pic>
        <p:nvPicPr>
          <p:cNvPr id="43" name="Picture 42"/>
          <p:cNvPicPr>
            <a:picLocks noChangeAspect="1"/>
          </p:cNvPicPr>
          <p:nvPr/>
        </p:nvPicPr>
        <p:blipFill>
          <a:blip r:embed="rId16"/>
          <a:stretch>
            <a:fillRect/>
          </a:stretch>
        </p:blipFill>
        <p:spPr>
          <a:xfrm>
            <a:off x="6671574" y="2000440"/>
            <a:ext cx="1570829" cy="2205374"/>
          </a:xfrm>
          <a:prstGeom prst="rect">
            <a:avLst/>
          </a:prstGeom>
        </p:spPr>
      </p:pic>
      <p:cxnSp>
        <p:nvCxnSpPr>
          <p:cNvPr id="105" name="Straight Arrow Connector 104"/>
          <p:cNvCxnSpPr/>
          <p:nvPr/>
        </p:nvCxnSpPr>
        <p:spPr>
          <a:xfrm flipH="1">
            <a:off x="3590420" y="3288463"/>
            <a:ext cx="3058041"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9" name="Straight Arrow Connector 108"/>
          <p:cNvCxnSpPr/>
          <p:nvPr/>
        </p:nvCxnSpPr>
        <p:spPr>
          <a:xfrm flipH="1">
            <a:off x="8272182" y="3288463"/>
            <a:ext cx="1346104" cy="0"/>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a:off x="7349196" y="4290484"/>
            <a:ext cx="628944" cy="975019"/>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17" name="Group 116"/>
          <p:cNvGrpSpPr/>
          <p:nvPr/>
        </p:nvGrpSpPr>
        <p:grpSpPr>
          <a:xfrm>
            <a:off x="5114049" y="2906294"/>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120" name="Group 119"/>
          <p:cNvGrpSpPr/>
          <p:nvPr/>
        </p:nvGrpSpPr>
        <p:grpSpPr>
          <a:xfrm>
            <a:off x="8912546" y="3221099"/>
            <a:ext cx="514401" cy="514401"/>
            <a:chOff x="492" y="17985"/>
            <a:chExt cx="524853" cy="524853"/>
          </a:xfrm>
        </p:grpSpPr>
        <p:sp>
          <p:nvSpPr>
            <p:cNvPr id="121" name="Oval 12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123" name="Group 122"/>
          <p:cNvGrpSpPr/>
          <p:nvPr/>
        </p:nvGrpSpPr>
        <p:grpSpPr>
          <a:xfrm>
            <a:off x="7091995" y="4434527"/>
            <a:ext cx="514401" cy="514401"/>
            <a:chOff x="492" y="17985"/>
            <a:chExt cx="524853" cy="524853"/>
          </a:xfrm>
        </p:grpSpPr>
        <p:sp>
          <p:nvSpPr>
            <p:cNvPr id="124" name="Oval 1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cxnSp>
        <p:nvCxnSpPr>
          <p:cNvPr id="126" name="Straight Connector 125"/>
          <p:cNvCxnSpPr/>
          <p:nvPr/>
        </p:nvCxnSpPr>
        <p:spPr>
          <a:xfrm flipV="1">
            <a:off x="4053831" y="4353027"/>
            <a:ext cx="1010748" cy="741675"/>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127" name="TextBox 4"/>
          <p:cNvSpPr txBox="1"/>
          <p:nvPr/>
        </p:nvSpPr>
        <p:spPr>
          <a:xfrm>
            <a:off x="1640372" y="4902959"/>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a:t>
            </a:r>
            <a:r>
              <a:rPr lang="en-US" sz="1400" dirty="0" smtClean="0">
                <a:solidFill>
                  <a:schemeClr val="bg1"/>
                </a:solidFill>
              </a:rPr>
              <a:t>on-premises.</a:t>
            </a:r>
            <a:endParaRPr lang="en-US" sz="1400" dirty="0">
              <a:solidFill>
                <a:schemeClr val="bg1"/>
              </a:solidFill>
            </a:endParaRPr>
          </a:p>
          <a:p>
            <a:pPr marL="0" lvl="1"/>
            <a:r>
              <a:rPr lang="en-US" sz="1400" dirty="0" smtClean="0">
                <a:solidFill>
                  <a:schemeClr val="bg1"/>
                </a:solidFill>
              </a:rPr>
              <a:t>Integration to cloud is pretty simple with the tenant CSOM.</a:t>
            </a:r>
            <a:endParaRPr lang="en-US" sz="1400" dirty="0">
              <a:solidFill>
                <a:schemeClr val="bg1"/>
              </a:solidFill>
            </a:endParaRPr>
          </a:p>
        </p:txBody>
      </p:sp>
    </p:spTree>
    <p:extLst>
      <p:ext uri="{BB962C8B-B14F-4D97-AF65-F5344CB8AC3E}">
        <p14:creationId xmlns:p14="http://schemas.microsoft.com/office/powerpoint/2010/main" val="2459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anim calcmode="lin" valueType="num">
                                      <p:cBhvr>
                                        <p:cTn id="8" dur="1000" fill="hold"/>
                                        <p:tgtEl>
                                          <p:spTgt spid="120"/>
                                        </p:tgtEl>
                                        <p:attrNameLst>
                                          <p:attrName>ppt_x</p:attrName>
                                        </p:attrNameLst>
                                      </p:cBhvr>
                                      <p:tavLst>
                                        <p:tav tm="0">
                                          <p:val>
                                            <p:strVal val="#ppt_x"/>
                                          </p:val>
                                        </p:tav>
                                        <p:tav tm="100000">
                                          <p:val>
                                            <p:strVal val="#ppt_x"/>
                                          </p:val>
                                        </p:tav>
                                      </p:tavLst>
                                    </p:anim>
                                    <p:anim calcmode="lin" valueType="num">
                                      <p:cBhvr>
                                        <p:cTn id="9" dur="1000" fill="hold"/>
                                        <p:tgtEl>
                                          <p:spTgt spid="1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1000"/>
                                        <p:tgtEl>
                                          <p:spTgt spid="98"/>
                                        </p:tgtEl>
                                      </p:cBhvr>
                                    </p:animEffect>
                                    <p:anim calcmode="lin" valueType="num">
                                      <p:cBhvr>
                                        <p:cTn id="23" dur="1000" fill="hold"/>
                                        <p:tgtEl>
                                          <p:spTgt spid="98"/>
                                        </p:tgtEl>
                                        <p:attrNameLst>
                                          <p:attrName>ppt_x</p:attrName>
                                        </p:attrNameLst>
                                      </p:cBhvr>
                                      <p:tavLst>
                                        <p:tav tm="0">
                                          <p:val>
                                            <p:strVal val="#ppt_x"/>
                                          </p:val>
                                        </p:tav>
                                        <p:tav tm="100000">
                                          <p:val>
                                            <p:strVal val="#ppt_x"/>
                                          </p:val>
                                        </p:tav>
                                      </p:tavLst>
                                    </p:anim>
                                    <p:anim calcmode="lin" valueType="num">
                                      <p:cBhvr>
                                        <p:cTn id="2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1000"/>
                                        <p:tgtEl>
                                          <p:spTgt spid="123"/>
                                        </p:tgtEl>
                                      </p:cBhvr>
                                    </p:animEffect>
                                    <p:anim calcmode="lin" valueType="num">
                                      <p:cBhvr>
                                        <p:cTn id="30" dur="1000" fill="hold"/>
                                        <p:tgtEl>
                                          <p:spTgt spid="123"/>
                                        </p:tgtEl>
                                        <p:attrNameLst>
                                          <p:attrName>ppt_x</p:attrName>
                                        </p:attrNameLst>
                                      </p:cBhvr>
                                      <p:tavLst>
                                        <p:tav tm="0">
                                          <p:val>
                                            <p:strVal val="#ppt_x"/>
                                          </p:val>
                                        </p:tav>
                                        <p:tav tm="100000">
                                          <p:val>
                                            <p:strVal val="#ppt_x"/>
                                          </p:val>
                                        </p:tav>
                                      </p:tavLst>
                                    </p:anim>
                                    <p:anim calcmode="lin" valueType="num">
                                      <p:cBhvr>
                                        <p:cTn id="31" dur="1000" fill="hold"/>
                                        <p:tgtEl>
                                          <p:spTgt spid="1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1000"/>
                                        <p:tgtEl>
                                          <p:spTgt spid="113"/>
                                        </p:tgtEl>
                                      </p:cBhvr>
                                    </p:animEffect>
                                    <p:anim calcmode="lin" valueType="num">
                                      <p:cBhvr>
                                        <p:cTn id="35" dur="1000" fill="hold"/>
                                        <p:tgtEl>
                                          <p:spTgt spid="113"/>
                                        </p:tgtEl>
                                        <p:attrNameLst>
                                          <p:attrName>ppt_x</p:attrName>
                                        </p:attrNameLst>
                                      </p:cBhvr>
                                      <p:tavLst>
                                        <p:tav tm="0">
                                          <p:val>
                                            <p:strVal val="#ppt_x"/>
                                          </p:val>
                                        </p:tav>
                                        <p:tav tm="100000">
                                          <p:val>
                                            <p:strVal val="#ppt_x"/>
                                          </p:val>
                                        </p:tav>
                                      </p:tavLst>
                                    </p:anim>
                                    <p:anim calcmode="lin" valueType="num">
                                      <p:cBhvr>
                                        <p:cTn id="36" dur="1000" fill="hold"/>
                                        <p:tgtEl>
                                          <p:spTgt spid="11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1000"/>
                                        <p:tgtEl>
                                          <p:spTgt spid="117"/>
                                        </p:tgtEl>
                                      </p:cBhvr>
                                    </p:animEffect>
                                    <p:anim calcmode="lin" valueType="num">
                                      <p:cBhvr>
                                        <p:cTn id="47" dur="1000" fill="hold"/>
                                        <p:tgtEl>
                                          <p:spTgt spid="117"/>
                                        </p:tgtEl>
                                        <p:attrNameLst>
                                          <p:attrName>ppt_x</p:attrName>
                                        </p:attrNameLst>
                                      </p:cBhvr>
                                      <p:tavLst>
                                        <p:tav tm="0">
                                          <p:val>
                                            <p:strVal val="#ppt_x"/>
                                          </p:val>
                                        </p:tav>
                                        <p:tav tm="100000">
                                          <p:val>
                                            <p:strVal val="#ppt_x"/>
                                          </p:val>
                                        </p:tav>
                                      </p:tavLst>
                                    </p:anim>
                                    <p:anim calcmode="lin" valueType="num">
                                      <p:cBhvr>
                                        <p:cTn id="48" dur="1000" fill="hold"/>
                                        <p:tgtEl>
                                          <p:spTgt spid="11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1000"/>
                                        <p:tgtEl>
                                          <p:spTgt spid="105"/>
                                        </p:tgtEl>
                                      </p:cBhvr>
                                    </p:animEffect>
                                    <p:anim calcmode="lin" valueType="num">
                                      <p:cBhvr>
                                        <p:cTn id="52" dur="1000" fill="hold"/>
                                        <p:tgtEl>
                                          <p:spTgt spid="105"/>
                                        </p:tgtEl>
                                        <p:attrNameLst>
                                          <p:attrName>ppt_x</p:attrName>
                                        </p:attrNameLst>
                                      </p:cBhvr>
                                      <p:tavLst>
                                        <p:tav tm="0">
                                          <p:val>
                                            <p:strVal val="#ppt_x"/>
                                          </p:val>
                                        </p:tav>
                                        <p:tav tm="100000">
                                          <p:val>
                                            <p:strVal val="#ppt_x"/>
                                          </p:val>
                                        </p:tav>
                                      </p:tavLst>
                                    </p:anim>
                                    <p:anim calcmode="lin" valueType="num">
                                      <p:cBhvr>
                                        <p:cTn id="53" dur="1000" fill="hold"/>
                                        <p:tgtEl>
                                          <p:spTgt spid="10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1000"/>
                                        <p:tgtEl>
                                          <p:spTgt spid="56"/>
                                        </p:tgtEl>
                                      </p:cBhvr>
                                    </p:animEffect>
                                    <p:anim calcmode="lin" valueType="num">
                                      <p:cBhvr>
                                        <p:cTn id="57" dur="1000" fill="hold"/>
                                        <p:tgtEl>
                                          <p:spTgt spid="56"/>
                                        </p:tgtEl>
                                        <p:attrNameLst>
                                          <p:attrName>ppt_x</p:attrName>
                                        </p:attrNameLst>
                                      </p:cBhvr>
                                      <p:tavLst>
                                        <p:tav tm="0">
                                          <p:val>
                                            <p:strVal val="#ppt_x"/>
                                          </p:val>
                                        </p:tav>
                                        <p:tav tm="100000">
                                          <p:val>
                                            <p:strVal val="#ppt_x"/>
                                          </p:val>
                                        </p:tav>
                                      </p:tavLst>
                                    </p:anim>
                                    <p:anim calcmode="lin" valueType="num">
                                      <p:cBhvr>
                                        <p:cTn id="58" dur="1000" fill="hold"/>
                                        <p:tgtEl>
                                          <p:spTgt spid="5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1000"/>
                                        <p:tgtEl>
                                          <p:spTgt spid="127"/>
                                        </p:tgtEl>
                                      </p:cBhvr>
                                    </p:animEffect>
                                    <p:anim calcmode="lin" valueType="num">
                                      <p:cBhvr>
                                        <p:cTn id="62" dur="1000" fill="hold"/>
                                        <p:tgtEl>
                                          <p:spTgt spid="127"/>
                                        </p:tgtEl>
                                        <p:attrNameLst>
                                          <p:attrName>ppt_x</p:attrName>
                                        </p:attrNameLst>
                                      </p:cBhvr>
                                      <p:tavLst>
                                        <p:tav tm="0">
                                          <p:val>
                                            <p:strVal val="#ppt_x"/>
                                          </p:val>
                                        </p:tav>
                                        <p:tav tm="100000">
                                          <p:val>
                                            <p:strVal val="#ppt_x"/>
                                          </p:val>
                                        </p:tav>
                                      </p:tavLst>
                                    </p:anim>
                                    <p:anim calcmode="lin" valueType="num">
                                      <p:cBhvr>
                                        <p:cTn id="63" dur="1000" fill="hold"/>
                                        <p:tgtEl>
                                          <p:spTgt spid="12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fade">
                                      <p:cBhvr>
                                        <p:cTn id="66" dur="1000"/>
                                        <p:tgtEl>
                                          <p:spTgt spid="126"/>
                                        </p:tgtEl>
                                      </p:cBhvr>
                                    </p:animEffect>
                                    <p:anim calcmode="lin" valueType="num">
                                      <p:cBhvr>
                                        <p:cTn id="67" dur="1000" fill="hold"/>
                                        <p:tgtEl>
                                          <p:spTgt spid="126"/>
                                        </p:tgtEl>
                                        <p:attrNameLst>
                                          <p:attrName>ppt_x</p:attrName>
                                        </p:attrNameLst>
                                      </p:cBhvr>
                                      <p:tavLst>
                                        <p:tav tm="0">
                                          <p:val>
                                            <p:strVal val="#ppt_x"/>
                                          </p:val>
                                        </p:tav>
                                        <p:tav tm="100000">
                                          <p:val>
                                            <p:strVal val="#ppt_x"/>
                                          </p:val>
                                        </p:tav>
                                      </p:tavLst>
                                    </p:anim>
                                    <p:anim calcmode="lin" valueType="num">
                                      <p:cBhvr>
                                        <p:cTn id="68"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Cloud driven hybrid</a:t>
            </a:r>
            <a:endParaRPr lang="en-GB" dirty="0"/>
          </a:p>
        </p:txBody>
      </p:sp>
      <p:sp>
        <p:nvSpPr>
          <p:cNvPr id="3" name="TextBox 2"/>
          <p:cNvSpPr txBox="1"/>
          <p:nvPr/>
        </p:nvSpPr>
        <p:spPr>
          <a:xfrm>
            <a:off x="9403512" y="1162625"/>
            <a:ext cx="2036373" cy="77825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Contoso</a:t>
            </a:r>
          </a:p>
        </p:txBody>
      </p:sp>
      <p:pic>
        <p:nvPicPr>
          <p:cNvPr id="4" name="Picture 3"/>
          <p:cNvPicPr>
            <a:picLocks noChangeAspect="1"/>
          </p:cNvPicPr>
          <p:nvPr/>
        </p:nvPicPr>
        <p:blipFill>
          <a:blip r:embed="rId2"/>
          <a:stretch>
            <a:fillRect/>
          </a:stretch>
        </p:blipFill>
        <p:spPr>
          <a:xfrm>
            <a:off x="408274" y="1188235"/>
            <a:ext cx="1089456" cy="714551"/>
          </a:xfrm>
          <a:prstGeom prst="rect">
            <a:avLst/>
          </a:prstGeom>
        </p:spPr>
      </p:pic>
      <p:cxnSp>
        <p:nvCxnSpPr>
          <p:cNvPr id="5" name="Straight Connector 4"/>
          <p:cNvCxnSpPr/>
          <p:nvPr/>
        </p:nvCxnSpPr>
        <p:spPr>
          <a:xfrm flipH="1">
            <a:off x="3867765" y="1687191"/>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76969" y="2257130"/>
            <a:ext cx="3673621" cy="2306801"/>
            <a:chOff x="8389733" y="2036138"/>
            <a:chExt cx="3673621" cy="2306801"/>
          </a:xfrm>
        </p:grpSpPr>
        <p:grpSp>
          <p:nvGrpSpPr>
            <p:cNvPr id="41" name="Group 40"/>
            <p:cNvGrpSpPr>
              <a:grpSpLocks noChangeAspect="1"/>
            </p:cNvGrpSpPr>
            <p:nvPr/>
          </p:nvGrpSpPr>
          <p:grpSpPr>
            <a:xfrm>
              <a:off x="8389733" y="2036138"/>
              <a:ext cx="1656508" cy="1506887"/>
              <a:chOff x="4383758" y="2503892"/>
              <a:chExt cx="2516893" cy="2289573"/>
            </a:xfrm>
          </p:grpSpPr>
          <p:sp>
            <p:nvSpPr>
              <p:cNvPr id="42" name="Rectangle 41"/>
              <p:cNvSpPr/>
              <p:nvPr/>
            </p:nvSpPr>
            <p:spPr bwMode="auto">
              <a:xfrm>
                <a:off x="4537410" y="2503892"/>
                <a:ext cx="2017543" cy="200795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Service</a:t>
                </a:r>
              </a:p>
            </p:txBody>
          </p:sp>
          <p:grpSp>
            <p:nvGrpSpPr>
              <p:cNvPr id="43" name="Group 42"/>
              <p:cNvGrpSpPr/>
              <p:nvPr/>
            </p:nvGrpSpPr>
            <p:grpSpPr>
              <a:xfrm>
                <a:off x="5421611" y="2886866"/>
                <a:ext cx="1479040" cy="1043909"/>
                <a:chOff x="4557447" y="1721445"/>
                <a:chExt cx="1479040" cy="1043909"/>
              </a:xfrm>
            </p:grpSpPr>
            <p:pic>
              <p:nvPicPr>
                <p:cNvPr id="51" name="Picture 50"/>
                <p:cNvPicPr>
                  <a:picLocks noChangeAspect="1"/>
                </p:cNvPicPr>
                <p:nvPr/>
              </p:nvPicPr>
              <p:blipFill>
                <a:blip r:embed="rId3"/>
                <a:stretch>
                  <a:fillRect/>
                </a:stretch>
              </p:blipFill>
              <p:spPr>
                <a:xfrm>
                  <a:off x="4557447" y="1902539"/>
                  <a:ext cx="477423" cy="839046"/>
                </a:xfrm>
                <a:prstGeom prst="rect">
                  <a:avLst/>
                </a:prstGeom>
              </p:spPr>
            </p:pic>
            <p:pic>
              <p:nvPicPr>
                <p:cNvPr id="52" name="Picture 51"/>
                <p:cNvPicPr>
                  <a:picLocks noChangeAspect="1"/>
                </p:cNvPicPr>
                <p:nvPr/>
              </p:nvPicPr>
              <p:blipFill>
                <a:blip r:embed="rId3"/>
                <a:stretch>
                  <a:fillRect/>
                </a:stretch>
              </p:blipFill>
              <p:spPr>
                <a:xfrm>
                  <a:off x="4869643" y="1721445"/>
                  <a:ext cx="477423" cy="839046"/>
                </a:xfrm>
                <a:prstGeom prst="rect">
                  <a:avLst/>
                </a:prstGeom>
              </p:spPr>
            </p:pic>
            <p:pic>
              <p:nvPicPr>
                <p:cNvPr id="53" name="Picture 52"/>
                <p:cNvPicPr>
                  <a:picLocks noChangeAspect="1"/>
                </p:cNvPicPr>
                <p:nvPr/>
              </p:nvPicPr>
              <p:blipFill>
                <a:blip r:embed="rId4"/>
                <a:stretch>
                  <a:fillRect/>
                </a:stretch>
              </p:blipFill>
              <p:spPr>
                <a:xfrm>
                  <a:off x="5153580" y="1902539"/>
                  <a:ext cx="882907" cy="862815"/>
                </a:xfrm>
                <a:prstGeom prst="rect">
                  <a:avLst/>
                </a:prstGeom>
              </p:spPr>
            </p:pic>
          </p:grpSp>
          <p:grpSp>
            <p:nvGrpSpPr>
              <p:cNvPr id="44" name="Group 43"/>
              <p:cNvGrpSpPr/>
              <p:nvPr/>
            </p:nvGrpSpPr>
            <p:grpSpPr>
              <a:xfrm>
                <a:off x="4880542" y="3820782"/>
                <a:ext cx="944427" cy="972683"/>
                <a:chOff x="3981885" y="2834055"/>
                <a:chExt cx="944427" cy="972683"/>
              </a:xfrm>
            </p:grpSpPr>
            <p:pic>
              <p:nvPicPr>
                <p:cNvPr id="48" name="Picture 47"/>
                <p:cNvPicPr>
                  <a:picLocks noChangeAspect="1"/>
                </p:cNvPicPr>
                <p:nvPr/>
              </p:nvPicPr>
              <p:blipFill>
                <a:blip r:embed="rId3"/>
                <a:stretch>
                  <a:fillRect/>
                </a:stretch>
              </p:blipFill>
              <p:spPr>
                <a:xfrm>
                  <a:off x="3981885" y="2967692"/>
                  <a:ext cx="477423" cy="839046"/>
                </a:xfrm>
                <a:prstGeom prst="rect">
                  <a:avLst/>
                </a:prstGeom>
              </p:spPr>
            </p:pic>
            <p:pic>
              <p:nvPicPr>
                <p:cNvPr id="49" name="Picture 48"/>
                <p:cNvPicPr>
                  <a:picLocks noChangeAspect="1"/>
                </p:cNvPicPr>
                <p:nvPr/>
              </p:nvPicPr>
              <p:blipFill>
                <a:blip r:embed="rId3"/>
                <a:stretch>
                  <a:fillRect/>
                </a:stretch>
              </p:blipFill>
              <p:spPr>
                <a:xfrm>
                  <a:off x="4269036" y="2834055"/>
                  <a:ext cx="477423" cy="839046"/>
                </a:xfrm>
                <a:prstGeom prst="rect">
                  <a:avLst/>
                </a:prstGeom>
              </p:spPr>
            </p:pic>
            <p:pic>
              <p:nvPicPr>
                <p:cNvPr id="50" name="Picture 49"/>
                <p:cNvPicPr>
                  <a:picLocks noChangeAspect="1"/>
                </p:cNvPicPr>
                <p:nvPr/>
              </p:nvPicPr>
              <p:blipFill>
                <a:blip r:embed="rId5"/>
                <a:stretch>
                  <a:fillRect/>
                </a:stretch>
              </p:blipFill>
              <p:spPr>
                <a:xfrm>
                  <a:off x="4480085" y="3260431"/>
                  <a:ext cx="446227" cy="456212"/>
                </a:xfrm>
                <a:prstGeom prst="rect">
                  <a:avLst/>
                </a:prstGeom>
              </p:spPr>
            </p:pic>
          </p:grpSp>
          <p:grpSp>
            <p:nvGrpSpPr>
              <p:cNvPr id="45" name="Group 44"/>
              <p:cNvGrpSpPr/>
              <p:nvPr/>
            </p:nvGrpSpPr>
            <p:grpSpPr>
              <a:xfrm>
                <a:off x="4383758" y="2988031"/>
                <a:ext cx="968998" cy="971748"/>
                <a:chOff x="3601101" y="2714202"/>
                <a:chExt cx="968998" cy="971748"/>
              </a:xfrm>
            </p:grpSpPr>
            <p:pic>
              <p:nvPicPr>
                <p:cNvPr id="46" name="Picture 45"/>
                <p:cNvPicPr>
                  <a:picLocks noChangeAspect="1"/>
                </p:cNvPicPr>
                <p:nvPr/>
              </p:nvPicPr>
              <p:blipFill>
                <a:blip r:embed="rId3"/>
                <a:stretch>
                  <a:fillRect/>
                </a:stretch>
              </p:blipFill>
              <p:spPr>
                <a:xfrm>
                  <a:off x="3601101" y="2846904"/>
                  <a:ext cx="477423" cy="839046"/>
                </a:xfrm>
                <a:prstGeom prst="rect">
                  <a:avLst/>
                </a:prstGeom>
              </p:spPr>
            </p:pic>
            <p:pic>
              <p:nvPicPr>
                <p:cNvPr id="47" name="Picture 46"/>
                <p:cNvPicPr>
                  <a:picLocks noChangeAspect="1"/>
                </p:cNvPicPr>
                <p:nvPr/>
              </p:nvPicPr>
              <p:blipFill>
                <a:blip r:embed="rId6"/>
                <a:stretch>
                  <a:fillRect/>
                </a:stretch>
              </p:blipFill>
              <p:spPr>
                <a:xfrm>
                  <a:off x="3875612" y="2714202"/>
                  <a:ext cx="694487" cy="898458"/>
                </a:xfrm>
                <a:prstGeom prst="rect">
                  <a:avLst/>
                </a:prstGeom>
              </p:spPr>
            </p:pic>
          </p:grpSp>
        </p:grpSp>
        <p:grpSp>
          <p:nvGrpSpPr>
            <p:cNvPr id="6" name="Group 5"/>
            <p:cNvGrpSpPr>
              <a:grpSpLocks noChangeAspect="1"/>
            </p:cNvGrpSpPr>
            <p:nvPr/>
          </p:nvGrpSpPr>
          <p:grpSpPr>
            <a:xfrm>
              <a:off x="9022343" y="2902939"/>
              <a:ext cx="3041011" cy="1440000"/>
              <a:chOff x="6013077" y="2962310"/>
              <a:chExt cx="4818905" cy="2281881"/>
            </a:xfrm>
          </p:grpSpPr>
          <p:grpSp>
            <p:nvGrpSpPr>
              <p:cNvPr id="7" name="Group 6"/>
              <p:cNvGrpSpPr/>
              <p:nvPr/>
            </p:nvGrpSpPr>
            <p:grpSpPr>
              <a:xfrm>
                <a:off x="6509192" y="2962310"/>
                <a:ext cx="3158399" cy="1714109"/>
                <a:chOff x="6509192" y="2962310"/>
                <a:chExt cx="3158399" cy="1714109"/>
              </a:xfrm>
            </p:grpSpPr>
            <p:pic>
              <p:nvPicPr>
                <p:cNvPr id="11" name="Picture 10"/>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12" name="Group 11"/>
                <p:cNvGrpSpPr>
                  <a:grpSpLocks noChangeAspect="1"/>
                </p:cNvGrpSpPr>
                <p:nvPr/>
              </p:nvGrpSpPr>
              <p:grpSpPr>
                <a:xfrm>
                  <a:off x="8723570" y="2962310"/>
                  <a:ext cx="944021" cy="823485"/>
                  <a:chOff x="8834920" y="3253885"/>
                  <a:chExt cx="1497267" cy="1306091"/>
                </a:xfrm>
              </p:grpSpPr>
              <p:sp>
                <p:nvSpPr>
                  <p:cNvPr id="13" name="Arc 12"/>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8" name="Group 7"/>
              <p:cNvGrpSpPr>
                <a:grpSpLocks noChangeAspect="1"/>
              </p:cNvGrpSpPr>
              <p:nvPr/>
            </p:nvGrpSpPr>
            <p:grpSpPr>
              <a:xfrm>
                <a:off x="6013077" y="4522432"/>
                <a:ext cx="4818905" cy="721759"/>
                <a:chOff x="650078" y="4178650"/>
                <a:chExt cx="3438722" cy="515040"/>
              </a:xfrm>
            </p:grpSpPr>
            <p:sp>
              <p:nvSpPr>
                <p:cNvPr id="9" name="TextBox 8"/>
                <p:cNvSpPr txBox="1"/>
                <p:nvPr/>
              </p:nvSpPr>
              <p:spPr>
                <a:xfrm>
                  <a:off x="1230820" y="4331300"/>
                  <a:ext cx="2857980" cy="200840"/>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a:t>
                  </a:r>
                  <a:r>
                    <a:rPr lang="en-US" sz="1400" spc="-70" dirty="0" smtClean="0">
                      <a:solidFill>
                        <a:schemeClr val="tx1">
                          <a:lumMod val="75000"/>
                          <a:lumOff val="25000"/>
                        </a:schemeClr>
                      </a:solidFill>
                    </a:rPr>
                    <a:t>teams.contoso.com/sites/site</a:t>
                  </a:r>
                  <a:endParaRPr lang="en-US" sz="1400" spc="-70" dirty="0">
                    <a:solidFill>
                      <a:schemeClr val="tx1">
                        <a:lumMod val="75000"/>
                        <a:lumOff val="25000"/>
                      </a:schemeClr>
                    </a:solidFill>
                  </a:endParaRPr>
                </a:p>
              </p:txBody>
            </p:sp>
            <p:pic>
              <p:nvPicPr>
                <p:cNvPr id="10" name="Picture 9"/>
                <p:cNvPicPr>
                  <a:picLocks noChangeAspect="1"/>
                </p:cNvPicPr>
                <p:nvPr/>
              </p:nvPicPr>
              <p:blipFill>
                <a:blip r:embed="rId9"/>
                <a:stretch>
                  <a:fillRect/>
                </a:stretch>
              </p:blipFill>
              <p:spPr>
                <a:xfrm>
                  <a:off x="650078" y="4178650"/>
                  <a:ext cx="611820" cy="515040"/>
                </a:xfrm>
                <a:prstGeom prst="rect">
                  <a:avLst/>
                </a:prstGeom>
              </p:spPr>
            </p:pic>
          </p:grpSp>
        </p:grpSp>
      </p:grpSp>
      <p:grpSp>
        <p:nvGrpSpPr>
          <p:cNvPr id="15" name="Group 14"/>
          <p:cNvGrpSpPr>
            <a:grpSpLocks noChangeAspect="1"/>
          </p:cNvGrpSpPr>
          <p:nvPr/>
        </p:nvGrpSpPr>
        <p:grpSpPr>
          <a:xfrm>
            <a:off x="352696" y="2937907"/>
            <a:ext cx="3493452" cy="1440000"/>
            <a:chOff x="6013077" y="2962310"/>
            <a:chExt cx="5535863" cy="2281881"/>
          </a:xfrm>
        </p:grpSpPr>
        <p:grpSp>
          <p:nvGrpSpPr>
            <p:cNvPr id="16" name="Group 15"/>
            <p:cNvGrpSpPr/>
            <p:nvPr/>
          </p:nvGrpSpPr>
          <p:grpSpPr>
            <a:xfrm>
              <a:off x="6509192" y="2962310"/>
              <a:ext cx="3158399" cy="1714109"/>
              <a:chOff x="6509192" y="2962310"/>
              <a:chExt cx="3158399" cy="1714109"/>
            </a:xfrm>
          </p:grpSpPr>
          <p:pic>
            <p:nvPicPr>
              <p:cNvPr id="20" name="Picture 19"/>
              <p:cNvPicPr>
                <a:picLocks noChangeAspect="1"/>
              </p:cNvPicPr>
              <p:nvPr/>
            </p:nvPicPr>
            <p:blipFill>
              <a:blip r:embed="rId7"/>
              <a:stretch>
                <a:fillRect/>
              </a:stretch>
            </p:blipFill>
            <p:spPr>
              <a:xfrm>
                <a:off x="6509192" y="3341432"/>
                <a:ext cx="2880393" cy="1334987"/>
              </a:xfrm>
              <a:prstGeom prst="rect">
                <a:avLst/>
              </a:prstGeom>
              <a:ln>
                <a:solidFill>
                  <a:schemeClr val="bg1">
                    <a:lumMod val="75000"/>
                  </a:schemeClr>
                </a:solidFill>
              </a:ln>
            </p:spPr>
          </p:pic>
          <p:grpSp>
            <p:nvGrpSpPr>
              <p:cNvPr id="21" name="Group 20"/>
              <p:cNvGrpSpPr>
                <a:grpSpLocks noChangeAspect="1"/>
              </p:cNvGrpSpPr>
              <p:nvPr/>
            </p:nvGrpSpPr>
            <p:grpSpPr>
              <a:xfrm>
                <a:off x="8723570" y="2962310"/>
                <a:ext cx="944021" cy="823485"/>
                <a:chOff x="8834920" y="3253885"/>
                <a:chExt cx="1497267" cy="1306091"/>
              </a:xfrm>
            </p:grpSpPr>
            <p:sp>
              <p:nvSpPr>
                <p:cNvPr id="22" name="Arc 21"/>
                <p:cNvSpPr/>
                <p:nvPr/>
              </p:nvSpPr>
              <p:spPr>
                <a:xfrm rot="16200000">
                  <a:off x="8930508" y="3158297"/>
                  <a:ext cx="1306091" cy="1497267"/>
                </a:xfrm>
                <a:prstGeom prst="arc">
                  <a:avLst>
                    <a:gd name="adj1" fmla="val 1831690"/>
                    <a:gd name="adj2" fmla="val 21357414"/>
                  </a:avLst>
                </a:prstGeom>
                <a:ln w="38100">
                  <a:solidFill>
                    <a:schemeClr val="tx1">
                      <a:lumMod val="65000"/>
                      <a:lumOff val="3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pic>
              <p:nvPicPr>
                <p:cNvPr id="23" name="Picture 22"/>
                <p:cNvPicPr>
                  <a:picLocks noChangeAspect="1"/>
                </p:cNvPicPr>
                <p:nvPr/>
              </p:nvPicPr>
              <p:blipFill>
                <a:blip r:embed="rId8"/>
                <a:stretch>
                  <a:fillRect/>
                </a:stretch>
              </p:blipFill>
              <p:spPr>
                <a:xfrm>
                  <a:off x="8937322" y="3278989"/>
                  <a:ext cx="1292464" cy="1255885"/>
                </a:xfrm>
                <a:prstGeom prst="rect">
                  <a:avLst/>
                </a:prstGeom>
              </p:spPr>
            </p:pic>
          </p:grpSp>
        </p:grpSp>
        <p:grpSp>
          <p:nvGrpSpPr>
            <p:cNvPr id="17" name="Group 16"/>
            <p:cNvGrpSpPr>
              <a:grpSpLocks noChangeAspect="1"/>
            </p:cNvGrpSpPr>
            <p:nvPr/>
          </p:nvGrpSpPr>
          <p:grpSpPr>
            <a:xfrm>
              <a:off x="6013077" y="4522432"/>
              <a:ext cx="5535863" cy="721759"/>
              <a:chOff x="650078" y="4178650"/>
              <a:chExt cx="3950336" cy="515040"/>
            </a:xfrm>
          </p:grpSpPr>
          <p:sp>
            <p:nvSpPr>
              <p:cNvPr id="18" name="TextBox 17"/>
              <p:cNvSpPr txBox="1"/>
              <p:nvPr/>
            </p:nvSpPr>
            <p:spPr>
              <a:xfrm>
                <a:off x="1230820" y="4331300"/>
                <a:ext cx="3369594" cy="240778"/>
              </a:xfrm>
              <a:prstGeom prst="rect">
                <a:avLst/>
              </a:prstGeom>
              <a:noFill/>
            </p:spPr>
            <p:txBody>
              <a:bodyPr wrap="square" lIns="0" tIns="0" rIns="0" bIns="0" rtlCol="0">
                <a:spAutoFit/>
              </a:bodyPr>
              <a:lstStyle/>
              <a:p>
                <a:r>
                  <a:rPr lang="en-US" sz="1400" spc="-70" dirty="0">
                    <a:solidFill>
                      <a:schemeClr val="tx1">
                        <a:lumMod val="75000"/>
                        <a:lumOff val="25000"/>
                      </a:schemeClr>
                    </a:solidFill>
                  </a:rPr>
                  <a:t>http</a:t>
                </a:r>
                <a:r>
                  <a:rPr lang="en-US" sz="1400" spc="-70" dirty="0" smtClean="0">
                    <a:solidFill>
                      <a:schemeClr val="tx1">
                        <a:lumMod val="75000"/>
                        <a:lumOff val="25000"/>
                      </a:schemeClr>
                    </a:solidFill>
                  </a:rPr>
                  <a:t>://contoso.sharepoint.com/sites/site</a:t>
                </a:r>
                <a:endParaRPr lang="en-US" sz="1400" spc="-70" dirty="0">
                  <a:solidFill>
                    <a:schemeClr val="tx1">
                      <a:lumMod val="75000"/>
                      <a:lumOff val="25000"/>
                    </a:schemeClr>
                  </a:solidFill>
                </a:endParaRPr>
              </a:p>
            </p:txBody>
          </p:sp>
          <p:pic>
            <p:nvPicPr>
              <p:cNvPr id="19" name="Picture 18"/>
              <p:cNvPicPr>
                <a:picLocks noChangeAspect="1"/>
              </p:cNvPicPr>
              <p:nvPr/>
            </p:nvPicPr>
            <p:blipFill>
              <a:blip r:embed="rId9"/>
              <a:stretch>
                <a:fillRect/>
              </a:stretch>
            </p:blipFill>
            <p:spPr>
              <a:xfrm>
                <a:off x="650078" y="4178650"/>
                <a:ext cx="611820" cy="515040"/>
              </a:xfrm>
              <a:prstGeom prst="rect">
                <a:avLst/>
              </a:prstGeom>
            </p:spPr>
          </p:pic>
        </p:grpSp>
      </p:grpSp>
      <p:pic>
        <p:nvPicPr>
          <p:cNvPr id="24" name="Picture 23"/>
          <p:cNvPicPr>
            <a:picLocks noChangeAspect="1"/>
          </p:cNvPicPr>
          <p:nvPr/>
        </p:nvPicPr>
        <p:blipFill>
          <a:blip r:embed="rId10"/>
          <a:stretch>
            <a:fillRect/>
          </a:stretch>
        </p:blipFill>
        <p:spPr>
          <a:xfrm>
            <a:off x="5146980" y="2917928"/>
            <a:ext cx="1570829" cy="2205374"/>
          </a:xfrm>
          <a:prstGeom prst="rect">
            <a:avLst/>
          </a:prstGeom>
        </p:spPr>
      </p:pic>
      <p:cxnSp>
        <p:nvCxnSpPr>
          <p:cNvPr id="25" name="Straight Connector 24"/>
          <p:cNvCxnSpPr/>
          <p:nvPr/>
        </p:nvCxnSpPr>
        <p:spPr>
          <a:xfrm>
            <a:off x="6374088" y="5484835"/>
            <a:ext cx="2083552" cy="0"/>
          </a:xfrm>
          <a:prstGeom prst="line">
            <a:avLst/>
          </a:prstGeom>
          <a:ln w="34925">
            <a:solidFill>
              <a:srgbClr val="33862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188511" y="4855865"/>
            <a:ext cx="1995195" cy="1307309"/>
            <a:chOff x="4395610" y="3071229"/>
            <a:chExt cx="1995195" cy="1307309"/>
          </a:xfrm>
        </p:grpSpPr>
        <p:sp>
          <p:nvSpPr>
            <p:cNvPr id="27" name="Rectangle 26"/>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add-ins</a:t>
              </a:r>
            </a:p>
          </p:txBody>
        </p:sp>
        <p:pic>
          <p:nvPicPr>
            <p:cNvPr id="28" name="Picture 27"/>
            <p:cNvPicPr>
              <a:picLocks noChangeAspect="1"/>
            </p:cNvPicPr>
            <p:nvPr/>
          </p:nvPicPr>
          <p:blipFill>
            <a:blip r:embed="rId11"/>
            <a:stretch>
              <a:fillRect/>
            </a:stretch>
          </p:blipFill>
          <p:spPr>
            <a:xfrm>
              <a:off x="5246592" y="3476941"/>
              <a:ext cx="529349" cy="417312"/>
            </a:xfrm>
            <a:prstGeom prst="rect">
              <a:avLst/>
            </a:prstGeom>
          </p:spPr>
        </p:pic>
        <p:pic>
          <p:nvPicPr>
            <p:cNvPr id="29" name="Picture 28"/>
            <p:cNvPicPr>
              <a:picLocks noChangeAspect="1"/>
            </p:cNvPicPr>
            <p:nvPr/>
          </p:nvPicPr>
          <p:blipFill>
            <a:blip r:embed="rId11"/>
            <a:stretch>
              <a:fillRect/>
            </a:stretch>
          </p:blipFill>
          <p:spPr>
            <a:xfrm>
              <a:off x="5581574" y="3585493"/>
              <a:ext cx="556200" cy="438480"/>
            </a:xfrm>
            <a:prstGeom prst="rect">
              <a:avLst/>
            </a:prstGeom>
          </p:spPr>
        </p:pic>
        <p:pic>
          <p:nvPicPr>
            <p:cNvPr id="30" name="Picture 29"/>
            <p:cNvPicPr>
              <a:picLocks noChangeAspect="1"/>
            </p:cNvPicPr>
            <p:nvPr/>
          </p:nvPicPr>
          <p:blipFill>
            <a:blip r:embed="rId12"/>
            <a:stretch>
              <a:fillRect/>
            </a:stretch>
          </p:blipFill>
          <p:spPr>
            <a:xfrm>
              <a:off x="5970309" y="3700199"/>
              <a:ext cx="420496" cy="432326"/>
            </a:xfrm>
            <a:prstGeom prst="rect">
              <a:avLst/>
            </a:prstGeom>
          </p:spPr>
        </p:pic>
        <p:pic>
          <p:nvPicPr>
            <p:cNvPr id="31" name="Picture 30"/>
            <p:cNvPicPr>
              <a:picLocks noChangeAspect="1"/>
            </p:cNvPicPr>
            <p:nvPr/>
          </p:nvPicPr>
          <p:blipFill>
            <a:blip r:embed="rId13"/>
            <a:stretch>
              <a:fillRect/>
            </a:stretch>
          </p:blipFill>
          <p:spPr>
            <a:xfrm>
              <a:off x="4893565" y="3772769"/>
              <a:ext cx="688009" cy="605769"/>
            </a:xfrm>
            <a:prstGeom prst="rect">
              <a:avLst/>
            </a:prstGeom>
          </p:spPr>
        </p:pic>
      </p:grpSp>
      <p:grpSp>
        <p:nvGrpSpPr>
          <p:cNvPr id="34" name="Group 33"/>
          <p:cNvGrpSpPr>
            <a:grpSpLocks noChangeAspect="1"/>
          </p:cNvGrpSpPr>
          <p:nvPr/>
        </p:nvGrpSpPr>
        <p:grpSpPr>
          <a:xfrm>
            <a:off x="4199490" y="1218426"/>
            <a:ext cx="1036712" cy="654167"/>
            <a:chOff x="3902878" y="1796207"/>
            <a:chExt cx="917354" cy="578852"/>
          </a:xfrm>
        </p:grpSpPr>
        <p:pic>
          <p:nvPicPr>
            <p:cNvPr id="35" name="Picture 34"/>
            <p:cNvPicPr>
              <a:picLocks noChangeAspect="1"/>
            </p:cNvPicPr>
            <p:nvPr/>
          </p:nvPicPr>
          <p:blipFill>
            <a:blip r:embed="rId14"/>
            <a:stretch>
              <a:fillRect/>
            </a:stretch>
          </p:blipFill>
          <p:spPr>
            <a:xfrm>
              <a:off x="3902878" y="1837417"/>
              <a:ext cx="842451" cy="537642"/>
            </a:xfrm>
            <a:prstGeom prst="rect">
              <a:avLst/>
            </a:prstGeom>
          </p:spPr>
        </p:pic>
        <p:pic>
          <p:nvPicPr>
            <p:cNvPr id="36" name="Picture 35"/>
            <p:cNvPicPr>
              <a:picLocks noChangeAspect="1"/>
            </p:cNvPicPr>
            <p:nvPr/>
          </p:nvPicPr>
          <p:blipFill>
            <a:blip r:embed="rId12"/>
            <a:stretch>
              <a:fillRect/>
            </a:stretch>
          </p:blipFill>
          <p:spPr>
            <a:xfrm>
              <a:off x="4399736" y="1796207"/>
              <a:ext cx="420496" cy="432326"/>
            </a:xfrm>
            <a:prstGeom prst="rect">
              <a:avLst/>
            </a:prstGeom>
          </p:spPr>
        </p:pic>
      </p:grpSp>
      <p:cxnSp>
        <p:nvCxnSpPr>
          <p:cNvPr id="37" name="Straight Connector 36"/>
          <p:cNvCxnSpPr/>
          <p:nvPr/>
        </p:nvCxnSpPr>
        <p:spPr>
          <a:xfrm flipH="1">
            <a:off x="7836132" y="1707002"/>
            <a:ext cx="1435" cy="4643356"/>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6361254" y="2096579"/>
            <a:ext cx="1343048" cy="1324388"/>
            <a:chOff x="6804166" y="2273455"/>
            <a:chExt cx="985130" cy="975397"/>
          </a:xfrm>
        </p:grpSpPr>
        <p:sp>
          <p:nvSpPr>
            <p:cNvPr id="54" name="TextBox 53"/>
            <p:cNvSpPr txBox="1"/>
            <p:nvPr/>
          </p:nvSpPr>
          <p:spPr>
            <a:xfrm>
              <a:off x="6804166" y="3044845"/>
              <a:ext cx="985130" cy="204007"/>
            </a:xfrm>
            <a:prstGeom prst="rect">
              <a:avLst/>
            </a:prstGeom>
            <a:noFill/>
          </p:spPr>
          <p:txBody>
            <a:bodyPr wrap="square" lIns="0" tIns="0" rIns="0" bIns="0" rtlCol="0">
              <a:spAutoFit/>
            </a:bodyPr>
            <a:lstStyle/>
            <a:p>
              <a:pPr algn="ctr"/>
              <a:r>
                <a:rPr lang="en-US" spc="-70" dirty="0" smtClean="0">
                  <a:gradFill>
                    <a:gsLst>
                      <a:gs pos="2917">
                        <a:schemeClr val="bg2"/>
                      </a:gs>
                      <a:gs pos="95000">
                        <a:schemeClr val="bg2"/>
                      </a:gs>
                    </a:gsLst>
                    <a:lin ang="5400000" scaled="0"/>
                  </a:gradFill>
                </a:rPr>
                <a:t>Users</a:t>
              </a:r>
            </a:p>
          </p:txBody>
        </p:sp>
        <p:pic>
          <p:nvPicPr>
            <p:cNvPr id="57" name="Picture 56"/>
            <p:cNvPicPr>
              <a:picLocks noChangeAspect="1"/>
            </p:cNvPicPr>
            <p:nvPr/>
          </p:nvPicPr>
          <p:blipFill>
            <a:blip r:embed="rId15"/>
            <a:stretch>
              <a:fillRect/>
            </a:stretch>
          </p:blipFill>
          <p:spPr>
            <a:xfrm>
              <a:off x="6888521" y="2273455"/>
              <a:ext cx="816421" cy="785865"/>
            </a:xfrm>
            <a:prstGeom prst="rect">
              <a:avLst/>
            </a:prstGeom>
          </p:spPr>
        </p:pic>
      </p:grpSp>
      <p:grpSp>
        <p:nvGrpSpPr>
          <p:cNvPr id="63" name="Group 62"/>
          <p:cNvGrpSpPr/>
          <p:nvPr/>
        </p:nvGrpSpPr>
        <p:grpSpPr>
          <a:xfrm>
            <a:off x="8632752" y="5093720"/>
            <a:ext cx="913617" cy="888276"/>
            <a:chOff x="9053589" y="416102"/>
            <a:chExt cx="913617" cy="888276"/>
          </a:xfrm>
        </p:grpSpPr>
        <p:pic>
          <p:nvPicPr>
            <p:cNvPr id="64" name="Picture 63"/>
            <p:cNvPicPr>
              <a:picLocks noChangeAspect="1"/>
            </p:cNvPicPr>
            <p:nvPr/>
          </p:nvPicPr>
          <p:blipFill>
            <a:blip r:embed="rId3"/>
            <a:stretch>
              <a:fillRect/>
            </a:stretch>
          </p:blipFill>
          <p:spPr>
            <a:xfrm>
              <a:off x="9053589" y="416102"/>
              <a:ext cx="430170" cy="756000"/>
            </a:xfrm>
            <a:prstGeom prst="rect">
              <a:avLst/>
            </a:prstGeom>
          </p:spPr>
        </p:pic>
        <p:pic>
          <p:nvPicPr>
            <p:cNvPr id="65" name="Picture 64"/>
            <p:cNvPicPr>
              <a:picLocks noChangeAspect="1"/>
            </p:cNvPicPr>
            <p:nvPr/>
          </p:nvPicPr>
          <p:blipFill>
            <a:blip r:embed="rId16"/>
            <a:stretch>
              <a:fillRect/>
            </a:stretch>
          </p:blipFill>
          <p:spPr>
            <a:xfrm>
              <a:off x="9298498" y="512378"/>
              <a:ext cx="668708" cy="792000"/>
            </a:xfrm>
            <a:prstGeom prst="rect">
              <a:avLst/>
            </a:prstGeom>
          </p:spPr>
        </p:pic>
      </p:grpSp>
      <p:cxnSp>
        <p:nvCxnSpPr>
          <p:cNvPr id="66" name="Straight Arrow Connector 65"/>
          <p:cNvCxnSpPr/>
          <p:nvPr/>
        </p:nvCxnSpPr>
        <p:spPr>
          <a:xfrm flipV="1">
            <a:off x="9352386" y="4563931"/>
            <a:ext cx="581091" cy="806198"/>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7134030" y="5207982"/>
            <a:ext cx="922560" cy="246221"/>
          </a:xfrm>
          <a:prstGeom prst="rect">
            <a:avLst/>
          </a:prstGeom>
          <a:noFill/>
        </p:spPr>
        <p:txBody>
          <a:bodyPr wrap="none" lIns="0" tIns="0" rIns="0" bIns="0" rtlCol="0">
            <a:spAutoFit/>
          </a:bodyPr>
          <a:lstStyle/>
          <a:p>
            <a:r>
              <a:rPr lang="en-US" sz="1600" spc="-70" dirty="0" smtClean="0">
                <a:gradFill>
                  <a:gsLst>
                    <a:gs pos="2917">
                      <a:schemeClr val="bg2"/>
                    </a:gs>
                    <a:gs pos="95000">
                      <a:schemeClr val="bg2"/>
                    </a:gs>
                  </a:gsLst>
                  <a:lin ang="5400000" scaled="0"/>
                </a:gradFill>
              </a:rPr>
              <a:t>Service Bus</a:t>
            </a:r>
          </a:p>
        </p:txBody>
      </p:sp>
      <p:cxnSp>
        <p:nvCxnSpPr>
          <p:cNvPr id="70" name="Straight Arrow Connector 69"/>
          <p:cNvCxnSpPr/>
          <p:nvPr/>
        </p:nvCxnSpPr>
        <p:spPr>
          <a:xfrm flipH="1" flipV="1">
            <a:off x="2872743" y="3751762"/>
            <a:ext cx="2085247" cy="32644"/>
          </a:xfrm>
          <a:prstGeom prst="straightConnector1">
            <a:avLst/>
          </a:prstGeom>
          <a:ln w="53975">
            <a:solidFill>
              <a:schemeClr val="tx1">
                <a:lumMod val="65000"/>
                <a:lumOff val="35000"/>
              </a:schemeClr>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4" name="Straight Connector 73"/>
          <p:cNvCxnSpPr/>
          <p:nvPr/>
        </p:nvCxnSpPr>
        <p:spPr>
          <a:xfrm flipV="1">
            <a:off x="3057595" y="4243454"/>
            <a:ext cx="1776351" cy="1138286"/>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75" name="TextBox 4"/>
          <p:cNvSpPr txBox="1"/>
          <p:nvPr/>
        </p:nvSpPr>
        <p:spPr>
          <a:xfrm>
            <a:off x="644136" y="5189996"/>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Operations are driven from the </a:t>
            </a:r>
            <a:r>
              <a:rPr lang="en-US" sz="1400" dirty="0" smtClean="0">
                <a:solidFill>
                  <a:schemeClr val="bg1"/>
                </a:solidFill>
              </a:rPr>
              <a:t>cloud.</a:t>
            </a:r>
            <a:endParaRPr lang="en-US" sz="1400" dirty="0">
              <a:solidFill>
                <a:schemeClr val="bg1"/>
              </a:solidFill>
            </a:endParaRPr>
          </a:p>
          <a:p>
            <a:pPr marL="0" lvl="1"/>
            <a:r>
              <a:rPr lang="en-US" sz="1400" dirty="0">
                <a:solidFill>
                  <a:schemeClr val="bg1"/>
                </a:solidFill>
              </a:rPr>
              <a:t>Connectivity from cloud to on-premises using service </a:t>
            </a:r>
            <a:r>
              <a:rPr lang="en-US" sz="1400" dirty="0" smtClean="0">
                <a:solidFill>
                  <a:schemeClr val="bg1"/>
                </a:solidFill>
              </a:rPr>
              <a:t>bus.</a:t>
            </a:r>
            <a:endParaRPr lang="en-US" sz="1400" dirty="0">
              <a:solidFill>
                <a:schemeClr val="bg1"/>
              </a:solidFill>
            </a:endParaRPr>
          </a:p>
        </p:txBody>
      </p:sp>
      <p:grpSp>
        <p:nvGrpSpPr>
          <p:cNvPr id="77" name="Group 76"/>
          <p:cNvGrpSpPr/>
          <p:nvPr/>
        </p:nvGrpSpPr>
        <p:grpSpPr>
          <a:xfrm>
            <a:off x="3940736" y="3321469"/>
            <a:ext cx="514401" cy="514401"/>
            <a:chOff x="492" y="17985"/>
            <a:chExt cx="524853" cy="524853"/>
          </a:xfrm>
        </p:grpSpPr>
        <p:sp>
          <p:nvSpPr>
            <p:cNvPr id="78" name="Oval 7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0" name="Group 79"/>
          <p:cNvGrpSpPr/>
          <p:nvPr/>
        </p:nvGrpSpPr>
        <p:grpSpPr>
          <a:xfrm>
            <a:off x="6654043" y="5415178"/>
            <a:ext cx="514401" cy="514401"/>
            <a:chOff x="492" y="17985"/>
            <a:chExt cx="524853" cy="524853"/>
          </a:xfrm>
        </p:grpSpPr>
        <p:sp>
          <p:nvSpPr>
            <p:cNvPr id="81" name="Oval 8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83" name="Group 82"/>
          <p:cNvGrpSpPr/>
          <p:nvPr/>
        </p:nvGrpSpPr>
        <p:grpSpPr>
          <a:xfrm>
            <a:off x="9535774" y="4867339"/>
            <a:ext cx="514401" cy="514401"/>
            <a:chOff x="492" y="17985"/>
            <a:chExt cx="524853" cy="524853"/>
          </a:xfrm>
        </p:grpSpPr>
        <p:sp>
          <p:nvSpPr>
            <p:cNvPr id="84" name="Oval 8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4</a:t>
              </a:r>
              <a:endParaRPr lang="en-US" sz="2352" dirty="0"/>
            </a:p>
          </p:txBody>
        </p:sp>
      </p:grpSp>
      <p:grpSp>
        <p:nvGrpSpPr>
          <p:cNvPr id="86" name="Group 85"/>
          <p:cNvGrpSpPr/>
          <p:nvPr/>
        </p:nvGrpSpPr>
        <p:grpSpPr>
          <a:xfrm>
            <a:off x="6570120" y="3426836"/>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spTree>
    <p:extLst>
      <p:ext uri="{BB962C8B-B14F-4D97-AF65-F5344CB8AC3E}">
        <p14:creationId xmlns:p14="http://schemas.microsoft.com/office/powerpoint/2010/main" val="137203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1000"/>
                                        <p:tgtEl>
                                          <p:spTgt spid="86"/>
                                        </p:tgtEl>
                                      </p:cBhvr>
                                    </p:animEffect>
                                    <p:anim calcmode="lin" valueType="num">
                                      <p:cBhvr>
                                        <p:cTn id="23" dur="1000" fill="hold"/>
                                        <p:tgtEl>
                                          <p:spTgt spid="86"/>
                                        </p:tgtEl>
                                        <p:attrNameLst>
                                          <p:attrName>ppt_x</p:attrName>
                                        </p:attrNameLst>
                                      </p:cBhvr>
                                      <p:tavLst>
                                        <p:tav tm="0">
                                          <p:val>
                                            <p:strVal val="#ppt_x"/>
                                          </p:val>
                                        </p:tav>
                                        <p:tav tm="100000">
                                          <p:val>
                                            <p:strVal val="#ppt_x"/>
                                          </p:val>
                                        </p:tav>
                                      </p:tavLst>
                                    </p:anim>
                                    <p:anim calcmode="lin" valueType="num">
                                      <p:cBhvr>
                                        <p:cTn id="24"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anim calcmode="lin" valueType="num">
                                      <p:cBhvr>
                                        <p:cTn id="30" dur="1000" fill="hold"/>
                                        <p:tgtEl>
                                          <p:spTgt spid="70"/>
                                        </p:tgtEl>
                                        <p:attrNameLst>
                                          <p:attrName>ppt_x</p:attrName>
                                        </p:attrNameLst>
                                      </p:cBhvr>
                                      <p:tavLst>
                                        <p:tav tm="0">
                                          <p:val>
                                            <p:strVal val="#ppt_x"/>
                                          </p:val>
                                        </p:tav>
                                        <p:tav tm="100000">
                                          <p:val>
                                            <p:strVal val="#ppt_x"/>
                                          </p:val>
                                        </p:tav>
                                      </p:tavLst>
                                    </p:anim>
                                    <p:anim calcmode="lin" valueType="num">
                                      <p:cBhvr>
                                        <p:cTn id="31" dur="1000" fill="hold"/>
                                        <p:tgtEl>
                                          <p:spTgt spid="7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1000"/>
                                        <p:tgtEl>
                                          <p:spTgt spid="80"/>
                                        </p:tgtEl>
                                      </p:cBhvr>
                                    </p:animEffect>
                                    <p:anim calcmode="lin" valueType="num">
                                      <p:cBhvr>
                                        <p:cTn id="47" dur="1000" fill="hold"/>
                                        <p:tgtEl>
                                          <p:spTgt spid="80"/>
                                        </p:tgtEl>
                                        <p:attrNameLst>
                                          <p:attrName>ppt_x</p:attrName>
                                        </p:attrNameLst>
                                      </p:cBhvr>
                                      <p:tavLst>
                                        <p:tav tm="0">
                                          <p:val>
                                            <p:strVal val="#ppt_x"/>
                                          </p:val>
                                        </p:tav>
                                        <p:tav tm="100000">
                                          <p:val>
                                            <p:strVal val="#ppt_x"/>
                                          </p:val>
                                        </p:tav>
                                      </p:tavLst>
                                    </p:anim>
                                    <p:anim calcmode="lin" valueType="num">
                                      <p:cBhvr>
                                        <p:cTn id="48" dur="1000" fill="hold"/>
                                        <p:tgtEl>
                                          <p:spTgt spid="8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1000"/>
                                        <p:tgtEl>
                                          <p:spTgt spid="69"/>
                                        </p:tgtEl>
                                      </p:cBhvr>
                                    </p:animEffect>
                                    <p:anim calcmode="lin" valueType="num">
                                      <p:cBhvr>
                                        <p:cTn id="57" dur="1000" fill="hold"/>
                                        <p:tgtEl>
                                          <p:spTgt spid="69"/>
                                        </p:tgtEl>
                                        <p:attrNameLst>
                                          <p:attrName>ppt_x</p:attrName>
                                        </p:attrNameLst>
                                      </p:cBhvr>
                                      <p:tavLst>
                                        <p:tav tm="0">
                                          <p:val>
                                            <p:strVal val="#ppt_x"/>
                                          </p:val>
                                        </p:tav>
                                        <p:tav tm="100000">
                                          <p:val>
                                            <p:strVal val="#ppt_x"/>
                                          </p:val>
                                        </p:tav>
                                      </p:tavLst>
                                    </p:anim>
                                    <p:anim calcmode="lin" valueType="num">
                                      <p:cBhvr>
                                        <p:cTn id="58" dur="1000" fill="hold"/>
                                        <p:tgtEl>
                                          <p:spTgt spid="6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1000"/>
                                        <p:tgtEl>
                                          <p:spTgt spid="63"/>
                                        </p:tgtEl>
                                      </p:cBhvr>
                                    </p:animEffect>
                                    <p:anim calcmode="lin" valueType="num">
                                      <p:cBhvr>
                                        <p:cTn id="62" dur="1000" fill="hold"/>
                                        <p:tgtEl>
                                          <p:spTgt spid="63"/>
                                        </p:tgtEl>
                                        <p:attrNameLst>
                                          <p:attrName>ppt_x</p:attrName>
                                        </p:attrNameLst>
                                      </p:cBhvr>
                                      <p:tavLst>
                                        <p:tav tm="0">
                                          <p:val>
                                            <p:strVal val="#ppt_x"/>
                                          </p:val>
                                        </p:tav>
                                        <p:tav tm="100000">
                                          <p:val>
                                            <p:strVal val="#ppt_x"/>
                                          </p:val>
                                        </p:tav>
                                      </p:tavLst>
                                    </p:anim>
                                    <p:anim calcmode="lin" valueType="num">
                                      <p:cBhvr>
                                        <p:cTn id="6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fade">
                                      <p:cBhvr>
                                        <p:cTn id="68" dur="1000"/>
                                        <p:tgtEl>
                                          <p:spTgt spid="83"/>
                                        </p:tgtEl>
                                      </p:cBhvr>
                                    </p:animEffect>
                                    <p:anim calcmode="lin" valueType="num">
                                      <p:cBhvr>
                                        <p:cTn id="69" dur="1000" fill="hold"/>
                                        <p:tgtEl>
                                          <p:spTgt spid="83"/>
                                        </p:tgtEl>
                                        <p:attrNameLst>
                                          <p:attrName>ppt_x</p:attrName>
                                        </p:attrNameLst>
                                      </p:cBhvr>
                                      <p:tavLst>
                                        <p:tav tm="0">
                                          <p:val>
                                            <p:strVal val="#ppt_x"/>
                                          </p:val>
                                        </p:tav>
                                        <p:tav tm="100000">
                                          <p:val>
                                            <p:strVal val="#ppt_x"/>
                                          </p:val>
                                        </p:tav>
                                      </p:tavLst>
                                    </p:anim>
                                    <p:anim calcmode="lin" valueType="num">
                                      <p:cBhvr>
                                        <p:cTn id="70" dur="1000" fill="hold"/>
                                        <p:tgtEl>
                                          <p:spTgt spid="8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1000"/>
                                        <p:tgtEl>
                                          <p:spTgt spid="66"/>
                                        </p:tgtEl>
                                      </p:cBhvr>
                                    </p:animEffect>
                                    <p:anim calcmode="lin" valueType="num">
                                      <p:cBhvr>
                                        <p:cTn id="74" dur="1000" fill="hold"/>
                                        <p:tgtEl>
                                          <p:spTgt spid="66"/>
                                        </p:tgtEl>
                                        <p:attrNameLst>
                                          <p:attrName>ppt_x</p:attrName>
                                        </p:attrNameLst>
                                      </p:cBhvr>
                                      <p:tavLst>
                                        <p:tav tm="0">
                                          <p:val>
                                            <p:strVal val="#ppt_x"/>
                                          </p:val>
                                        </p:tav>
                                        <p:tav tm="100000">
                                          <p:val>
                                            <p:strVal val="#ppt_x"/>
                                          </p:val>
                                        </p:tav>
                                      </p:tavLst>
                                    </p:anim>
                                    <p:anim calcmode="lin" valueType="num">
                                      <p:cBhvr>
                                        <p:cTn id="75" dur="1000" fill="hold"/>
                                        <p:tgtEl>
                                          <p:spTgt spid="6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1000"/>
                                        <p:tgtEl>
                                          <p:spTgt spid="61"/>
                                        </p:tgtEl>
                                      </p:cBhvr>
                                    </p:animEffect>
                                    <p:anim calcmode="lin" valueType="num">
                                      <p:cBhvr>
                                        <p:cTn id="79" dur="1000" fill="hold"/>
                                        <p:tgtEl>
                                          <p:spTgt spid="61"/>
                                        </p:tgtEl>
                                        <p:attrNameLst>
                                          <p:attrName>ppt_x</p:attrName>
                                        </p:attrNameLst>
                                      </p:cBhvr>
                                      <p:tavLst>
                                        <p:tav tm="0">
                                          <p:val>
                                            <p:strVal val="#ppt_x"/>
                                          </p:val>
                                        </p:tav>
                                        <p:tav tm="100000">
                                          <p:val>
                                            <p:strVal val="#ppt_x"/>
                                          </p:val>
                                        </p:tav>
                                      </p:tavLst>
                                    </p:anim>
                                    <p:anim calcmode="lin" valueType="num">
                                      <p:cBhvr>
                                        <p:cTn id="80" dur="1000" fill="hold"/>
                                        <p:tgtEl>
                                          <p:spTgt spid="61"/>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https://github.com/OfficeDev/PnP/tree/master/Samples/Provisioning.Hybrid.Simple</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sz="5400" dirty="0" smtClean="0"/>
              <a:t>Provision sites to on-</a:t>
            </a:r>
            <a:r>
              <a:rPr lang="en-US" sz="5400" dirty="0" err="1" smtClean="0"/>
              <a:t>prem</a:t>
            </a:r>
            <a:r>
              <a:rPr lang="en-US" sz="5400" dirty="0" smtClean="0"/>
              <a:t> from Azure</a:t>
            </a:r>
            <a:endParaRPr lang="en-GB" sz="5400" dirty="0"/>
          </a:p>
        </p:txBody>
      </p:sp>
    </p:spTree>
    <p:extLst>
      <p:ext uri="{BB962C8B-B14F-4D97-AF65-F5344CB8AC3E}">
        <p14:creationId xmlns:p14="http://schemas.microsoft.com/office/powerpoint/2010/main" val="22577064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p:txBody>
          <a:bodyPr/>
          <a:lstStyle/>
          <a:p>
            <a:r>
              <a:rPr lang="en-US" dirty="0" smtClean="0"/>
              <a:t>Developer vision</a:t>
            </a:r>
            <a:endParaRPr lang="en-US" dirty="0"/>
          </a:p>
        </p:txBody>
      </p:sp>
    </p:spTree>
    <p:extLst>
      <p:ext uri="{BB962C8B-B14F-4D97-AF65-F5344CB8AC3E}">
        <p14:creationId xmlns:p14="http://schemas.microsoft.com/office/powerpoint/2010/main" val="724783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7200" dirty="0"/>
              <a:t>Updating site collections after initial provisioning</a:t>
            </a:r>
            <a:endParaRPr lang="en-US" sz="7200" dirty="0"/>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673" cy="1975926"/>
          </a:xfrm>
        </p:spPr>
        <p:txBody>
          <a:bodyPr/>
          <a:lstStyle/>
          <a:p>
            <a:r>
              <a:rPr lang="en-US" sz="3600" dirty="0" smtClean="0"/>
              <a:t>What</a:t>
            </a:r>
          </a:p>
          <a:p>
            <a:pPr lvl="1"/>
            <a:r>
              <a:rPr lang="en-US" sz="2000" dirty="0" smtClean="0"/>
              <a:t>Update branding and other settings in the sites after they are created based on new requirements</a:t>
            </a:r>
          </a:p>
          <a:p>
            <a:r>
              <a:rPr lang="en-US" sz="3600" dirty="0" smtClean="0"/>
              <a:t>Why</a:t>
            </a:r>
          </a:p>
          <a:p>
            <a:pPr lvl="1"/>
            <a:r>
              <a:rPr lang="en-US" sz="2000" dirty="0" smtClean="0"/>
              <a:t>It’s common that there has to be some adjustment done to the site sites, which have been previously created</a:t>
            </a:r>
          </a:p>
          <a:p>
            <a:r>
              <a:rPr lang="en-US" sz="3600" dirty="0" smtClean="0"/>
              <a:t>How</a:t>
            </a:r>
          </a:p>
          <a:p>
            <a:pPr lvl="1"/>
            <a:r>
              <a:rPr lang="en-US" sz="2000" dirty="0" smtClean="0"/>
              <a:t>Provision shared static elements like images, CSS files, and JavaScript files to one location and reference them from sites as needed with relative path</a:t>
            </a:r>
          </a:p>
          <a:p>
            <a:pPr lvl="1"/>
            <a:r>
              <a:rPr lang="en-US" sz="2000" dirty="0" smtClean="0"/>
              <a:t>Loop through the sites and update them one by one using remote provisioning model</a:t>
            </a:r>
            <a:endParaRPr lang="en-US" sz="2000" dirty="0"/>
          </a:p>
        </p:txBody>
      </p:sp>
      <p:sp>
        <p:nvSpPr>
          <p:cNvPr id="3" name="Title 2"/>
          <p:cNvSpPr>
            <a:spLocks noGrp="1"/>
          </p:cNvSpPr>
          <p:nvPr>
            <p:ph type="title"/>
          </p:nvPr>
        </p:nvSpPr>
        <p:spPr/>
        <p:txBody>
          <a:bodyPr/>
          <a:lstStyle/>
          <a:p>
            <a:r>
              <a:rPr lang="en-US" smtClean="0"/>
              <a:t>Updating Existing Sites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Tree>
    <p:extLst>
      <p:ext uri="{BB962C8B-B14F-4D97-AF65-F5344CB8AC3E}">
        <p14:creationId xmlns:p14="http://schemas.microsoft.com/office/powerpoint/2010/main" val="40003288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smtClean="0">
                <a:solidFill>
                  <a:schemeClr val="tx1"/>
                </a:solidFill>
              </a:rPr>
              <a:t>So I would have to loop through all sites and update stuff one by one?</a:t>
            </a:r>
            <a:endParaRPr lang="en-GB" sz="5998" dirty="0">
              <a:solidFill>
                <a:schemeClr val="tx1"/>
              </a:solidFill>
            </a:endParaRPr>
          </a:p>
        </p:txBody>
      </p:sp>
      <p:sp>
        <p:nvSpPr>
          <p:cNvPr id="4" name="TextBox 3"/>
          <p:cNvSpPr txBox="1"/>
          <p:nvPr/>
        </p:nvSpPr>
        <p:spPr>
          <a:xfrm>
            <a:off x="4526216" y="4969934"/>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This can take a while with thousands of sites, but there’s no down time for doing this. You can also pinpoint specific sites to be updated first if needed.</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2" y="3523761"/>
            <a:ext cx="2585548"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36586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041" y="4781699"/>
            <a:ext cx="3202706" cy="1900887"/>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1329" y="5418972"/>
            <a:ext cx="477520" cy="575700"/>
          </a:xfrm>
          <a:prstGeom prst="rect">
            <a:avLst/>
          </a:prstGeom>
        </p:spPr>
      </p:pic>
      <p:pic>
        <p:nvPicPr>
          <p:cNvPr id="92" name="Picture 91"/>
          <p:cNvPicPr>
            <a:picLocks noChangeAspect="1"/>
          </p:cNvPicPr>
          <p:nvPr/>
        </p:nvPicPr>
        <p:blipFill>
          <a:blip r:embed="rId6"/>
          <a:stretch>
            <a:fillRect/>
          </a:stretch>
        </p:blipFill>
        <p:spPr>
          <a:xfrm>
            <a:off x="9074564" y="5705717"/>
            <a:ext cx="449127" cy="575700"/>
          </a:xfrm>
          <a:prstGeom prst="rect">
            <a:avLst/>
          </a:prstGeom>
        </p:spPr>
      </p:pic>
      <p:sp>
        <p:nvSpPr>
          <p:cNvPr id="2" name="Title 1"/>
          <p:cNvSpPr>
            <a:spLocks noGrp="1"/>
          </p:cNvSpPr>
          <p:nvPr>
            <p:ph type="title"/>
          </p:nvPr>
        </p:nvSpPr>
        <p:spPr/>
        <p:txBody>
          <a:bodyPr/>
          <a:lstStyle/>
          <a:p>
            <a:r>
              <a:rPr lang="en-US" dirty="0" smtClean="0"/>
              <a:t>Centralized Asset Deployment</a:t>
            </a:r>
            <a:endParaRPr lang="en-US" dirty="0"/>
          </a:p>
        </p:txBody>
      </p:sp>
      <p:grpSp>
        <p:nvGrpSpPr>
          <p:cNvPr id="26" name="Group 25"/>
          <p:cNvGrpSpPr/>
          <p:nvPr/>
        </p:nvGrpSpPr>
        <p:grpSpPr>
          <a:xfrm>
            <a:off x="1631488" y="1588010"/>
            <a:ext cx="3837030" cy="1782948"/>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3169239" y="2143734"/>
              <a:ext cx="1190424" cy="650899"/>
            </a:xfrm>
            <a:prstGeom prst="rect">
              <a:avLst/>
            </a:prstGeom>
          </p:spPr>
        </p:pic>
        <p:pic>
          <p:nvPicPr>
            <p:cNvPr id="16" name="Picture 15"/>
            <p:cNvPicPr>
              <a:picLocks noChangeAspect="1"/>
            </p:cNvPicPr>
            <p:nvPr/>
          </p:nvPicPr>
          <p:blipFill>
            <a:blip r:embed="rId8"/>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2197" y="1948835"/>
            <a:ext cx="477520" cy="575700"/>
          </a:xfrm>
          <a:prstGeom prst="rect">
            <a:avLst/>
          </a:prstGeom>
        </p:spPr>
      </p:pic>
      <p:pic>
        <p:nvPicPr>
          <p:cNvPr id="68" name="Picture 67"/>
          <p:cNvPicPr>
            <a:picLocks noChangeAspect="1"/>
          </p:cNvPicPr>
          <p:nvPr/>
        </p:nvPicPr>
        <p:blipFill>
          <a:blip r:embed="rId6"/>
          <a:stretch>
            <a:fillRect/>
          </a:stretch>
        </p:blipFill>
        <p:spPr>
          <a:xfrm>
            <a:off x="3485432" y="2235580"/>
            <a:ext cx="449127" cy="575700"/>
          </a:xfrm>
          <a:prstGeom prst="rect">
            <a:avLst/>
          </a:prstGeom>
        </p:spPr>
      </p:pic>
      <p:pic>
        <p:nvPicPr>
          <p:cNvPr id="69" name="Picture 68"/>
          <p:cNvPicPr>
            <a:picLocks noChangeAspect="1"/>
          </p:cNvPicPr>
          <p:nvPr/>
        </p:nvPicPr>
        <p:blipFill>
          <a:blip r:embed="rId9"/>
          <a:stretch>
            <a:fillRect/>
          </a:stretch>
        </p:blipFill>
        <p:spPr>
          <a:xfrm>
            <a:off x="4174289" y="1993389"/>
            <a:ext cx="469784" cy="647662"/>
          </a:xfrm>
          <a:prstGeom prst="rect">
            <a:avLst/>
          </a:prstGeom>
        </p:spPr>
      </p:pic>
      <p:pic>
        <p:nvPicPr>
          <p:cNvPr id="70" name="Picture 69"/>
          <p:cNvPicPr>
            <a:picLocks noChangeAspect="1"/>
          </p:cNvPicPr>
          <p:nvPr/>
        </p:nvPicPr>
        <p:blipFill>
          <a:blip r:embed="rId10"/>
          <a:stretch>
            <a:fillRect/>
          </a:stretch>
        </p:blipFill>
        <p:spPr>
          <a:xfrm>
            <a:off x="4877712" y="2030465"/>
            <a:ext cx="424625" cy="647662"/>
          </a:xfrm>
          <a:prstGeom prst="rect">
            <a:avLst/>
          </a:prstGeom>
        </p:spPr>
      </p:pic>
      <p:pic>
        <p:nvPicPr>
          <p:cNvPr id="71" name="Picture 70"/>
          <p:cNvPicPr>
            <a:picLocks noChangeAspect="1"/>
          </p:cNvPicPr>
          <p:nvPr/>
        </p:nvPicPr>
        <p:blipFill>
          <a:blip r:embed="rId11"/>
          <a:stretch>
            <a:fillRect/>
          </a:stretch>
        </p:blipFill>
        <p:spPr>
          <a:xfrm>
            <a:off x="4521835" y="2317220"/>
            <a:ext cx="465223" cy="647662"/>
          </a:xfrm>
          <a:prstGeom prst="rect">
            <a:avLst/>
          </a:prstGeom>
        </p:spPr>
      </p:pic>
      <p:grpSp>
        <p:nvGrpSpPr>
          <p:cNvPr id="25" name="Group 24"/>
          <p:cNvGrpSpPr/>
          <p:nvPr/>
        </p:nvGrpSpPr>
        <p:grpSpPr>
          <a:xfrm>
            <a:off x="6821614" y="1250461"/>
            <a:ext cx="3202706" cy="1900887"/>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7904" y="1887734"/>
            <a:ext cx="477520" cy="575700"/>
          </a:xfrm>
          <a:prstGeom prst="rect">
            <a:avLst/>
          </a:prstGeom>
        </p:spPr>
      </p:pic>
      <p:pic>
        <p:nvPicPr>
          <p:cNvPr id="73" name="Picture 72"/>
          <p:cNvPicPr>
            <a:picLocks noChangeAspect="1"/>
          </p:cNvPicPr>
          <p:nvPr/>
        </p:nvPicPr>
        <p:blipFill>
          <a:blip r:embed="rId6"/>
          <a:stretch>
            <a:fillRect/>
          </a:stretch>
        </p:blipFill>
        <p:spPr>
          <a:xfrm>
            <a:off x="9041138" y="2174480"/>
            <a:ext cx="449127" cy="575700"/>
          </a:xfrm>
          <a:prstGeom prst="rect">
            <a:avLst/>
          </a:prstGeom>
        </p:spPr>
      </p:pic>
      <p:grpSp>
        <p:nvGrpSpPr>
          <p:cNvPr id="76" name="Group 75"/>
          <p:cNvGrpSpPr/>
          <p:nvPr/>
        </p:nvGrpSpPr>
        <p:grpSpPr>
          <a:xfrm>
            <a:off x="8608095" y="2911530"/>
            <a:ext cx="3202706" cy="1900887"/>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4383" y="3548803"/>
            <a:ext cx="477520" cy="575700"/>
          </a:xfrm>
          <a:prstGeom prst="rect">
            <a:avLst/>
          </a:prstGeom>
        </p:spPr>
      </p:pic>
      <p:pic>
        <p:nvPicPr>
          <p:cNvPr id="78" name="Picture 77"/>
          <p:cNvPicPr>
            <a:picLocks noChangeAspect="1"/>
          </p:cNvPicPr>
          <p:nvPr/>
        </p:nvPicPr>
        <p:blipFill>
          <a:blip r:embed="rId6"/>
          <a:stretch>
            <a:fillRect/>
          </a:stretch>
        </p:blipFill>
        <p:spPr>
          <a:xfrm>
            <a:off x="10827618" y="3835548"/>
            <a:ext cx="449127" cy="575700"/>
          </a:xfrm>
          <a:prstGeom prst="rect">
            <a:avLst/>
          </a:prstGeom>
        </p:spPr>
      </p:pic>
      <p:cxnSp>
        <p:nvCxnSpPr>
          <p:cNvPr id="109" name="Straight Arrow Connector 108"/>
          <p:cNvCxnSpPr/>
          <p:nvPr/>
        </p:nvCxnSpPr>
        <p:spPr>
          <a:xfrm flipH="1">
            <a:off x="5153515" y="2678126"/>
            <a:ext cx="1589848" cy="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516" y="2811280"/>
            <a:ext cx="3379615" cy="1512604"/>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839" y="2911531"/>
            <a:ext cx="2094407" cy="293556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28" name="TextBox 127"/>
          <p:cNvSpPr txBox="1"/>
          <p:nvPr/>
        </p:nvSpPr>
        <p:spPr>
          <a:xfrm>
            <a:off x="5505526" y="2484148"/>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605" y="355849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grpSp>
        <p:nvGrpSpPr>
          <p:cNvPr id="14" name="Group 13"/>
          <p:cNvGrpSpPr/>
          <p:nvPr/>
        </p:nvGrpSpPr>
        <p:grpSpPr>
          <a:xfrm>
            <a:off x="1516127" y="4418869"/>
            <a:ext cx="2784347" cy="1775931"/>
            <a:chOff x="1514935" y="4419127"/>
            <a:chExt cx="2785072" cy="1776394"/>
          </a:xfrm>
        </p:grpSpPr>
        <p:sp>
          <p:nvSpPr>
            <p:cNvPr id="58" name="Arc 57"/>
            <p:cNvSpPr/>
            <p:nvPr/>
          </p:nvSpPr>
          <p:spPr>
            <a:xfrm rot="3507375">
              <a:off x="3439636" y="5302964"/>
              <a:ext cx="631232"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9" name="Group 58"/>
            <p:cNvGrpSpPr/>
            <p:nvPr/>
          </p:nvGrpSpPr>
          <p:grpSpPr>
            <a:xfrm>
              <a:off x="1514935" y="4419127"/>
              <a:ext cx="2291906" cy="1776394"/>
              <a:chOff x="3888651" y="2809767"/>
              <a:chExt cx="2291906" cy="1776394"/>
            </a:xfrm>
          </p:grpSpPr>
          <p:sp>
            <p:nvSpPr>
              <p:cNvPr id="60" name="Rectangle 59"/>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a:t>
                </a:r>
                <a:br>
                  <a:rPr lang="en-US" sz="1799" dirty="0">
                    <a:solidFill>
                      <a:schemeClr val="tx1">
                        <a:lumMod val="65000"/>
                        <a:lumOff val="35000"/>
                      </a:schemeClr>
                    </a:solidFill>
                    <a:ea typeface="Segoe UI" pitchFamily="34" charset="0"/>
                    <a:cs typeface="Segoe UI" pitchFamily="34" charset="0"/>
                  </a:rPr>
                </a:br>
                <a:r>
                  <a:rPr lang="en-US" sz="1799" dirty="0" smtClean="0">
                    <a:solidFill>
                      <a:schemeClr val="tx1">
                        <a:lumMod val="65000"/>
                        <a:lumOff val="35000"/>
                      </a:schemeClr>
                    </a:solidFill>
                    <a:ea typeface="Segoe UI" pitchFamily="34" charset="0"/>
                    <a:cs typeface="Segoe UI" pitchFamily="34" charset="0"/>
                  </a:rPr>
                  <a:t>add-in</a:t>
                </a:r>
                <a:endParaRPr lang="en-US" sz="1799" dirty="0">
                  <a:solidFill>
                    <a:schemeClr val="tx1">
                      <a:lumMod val="65000"/>
                      <a:lumOff val="35000"/>
                    </a:schemeClr>
                  </a:solidFill>
                  <a:ea typeface="Segoe UI" pitchFamily="34" charset="0"/>
                  <a:cs typeface="Segoe UI" pitchFamily="34" charset="0"/>
                </a:endParaRPr>
              </a:p>
            </p:txBody>
          </p:sp>
          <p:pic>
            <p:nvPicPr>
              <p:cNvPr id="61" name="Picture 60"/>
              <p:cNvPicPr>
                <a:picLocks noChangeAspect="1"/>
              </p:cNvPicPr>
              <p:nvPr/>
            </p:nvPicPr>
            <p:blipFill>
              <a:blip r:embed="rId12"/>
              <a:stretch>
                <a:fillRect/>
              </a:stretch>
            </p:blipFill>
            <p:spPr>
              <a:xfrm>
                <a:off x="4241678" y="3684564"/>
                <a:ext cx="529349" cy="417312"/>
              </a:xfrm>
              <a:prstGeom prst="rect">
                <a:avLst/>
              </a:prstGeom>
            </p:spPr>
          </p:pic>
          <p:pic>
            <p:nvPicPr>
              <p:cNvPr id="62" name="Picture 61"/>
              <p:cNvPicPr>
                <a:picLocks noChangeAspect="1"/>
              </p:cNvPicPr>
              <p:nvPr/>
            </p:nvPicPr>
            <p:blipFill>
              <a:blip r:embed="rId12"/>
              <a:stretch>
                <a:fillRect/>
              </a:stretch>
            </p:blipFill>
            <p:spPr>
              <a:xfrm>
                <a:off x="4576660" y="3793116"/>
                <a:ext cx="556200" cy="438480"/>
              </a:xfrm>
              <a:prstGeom prst="rect">
                <a:avLst/>
              </a:prstGeom>
            </p:spPr>
          </p:pic>
          <p:pic>
            <p:nvPicPr>
              <p:cNvPr id="63" name="Picture 62"/>
              <p:cNvPicPr>
                <a:picLocks noChangeAspect="1"/>
              </p:cNvPicPr>
              <p:nvPr/>
            </p:nvPicPr>
            <p:blipFill>
              <a:blip r:embed="rId13"/>
              <a:stretch>
                <a:fillRect/>
              </a:stretch>
            </p:blipFill>
            <p:spPr>
              <a:xfrm>
                <a:off x="4965395" y="3907822"/>
                <a:ext cx="420496" cy="432326"/>
              </a:xfrm>
              <a:prstGeom prst="rect">
                <a:avLst/>
              </a:prstGeom>
            </p:spPr>
          </p:pic>
          <p:pic>
            <p:nvPicPr>
              <p:cNvPr id="64" name="Picture 63"/>
              <p:cNvPicPr>
                <a:picLocks noChangeAspect="1"/>
              </p:cNvPicPr>
              <p:nvPr/>
            </p:nvPicPr>
            <p:blipFill>
              <a:blip r:embed="rId14"/>
              <a:stretch>
                <a:fillRect/>
              </a:stretch>
            </p:blipFill>
            <p:spPr>
              <a:xfrm>
                <a:off x="3888651" y="3980392"/>
                <a:ext cx="688009" cy="605769"/>
              </a:xfrm>
              <a:prstGeom prst="rect">
                <a:avLst/>
              </a:prstGeom>
            </p:spPr>
          </p:pic>
        </p:grpSp>
        <p:pic>
          <p:nvPicPr>
            <p:cNvPr id="65" name="Picture 64"/>
            <p:cNvPicPr>
              <a:picLocks noChangeAspect="1"/>
            </p:cNvPicPr>
            <p:nvPr/>
          </p:nvPicPr>
          <p:blipFill>
            <a:blip r:embed="rId10"/>
            <a:stretch>
              <a:fillRect/>
            </a:stretch>
          </p:blipFill>
          <p:spPr>
            <a:xfrm>
              <a:off x="3489151" y="4551070"/>
              <a:ext cx="424736" cy="647831"/>
            </a:xfrm>
            <a:prstGeom prst="rect">
              <a:avLst/>
            </a:prstGeom>
          </p:spPr>
        </p:pic>
        <p:pic>
          <p:nvPicPr>
            <p:cNvPr id="66" name="Picture 65"/>
            <p:cNvPicPr>
              <a:picLocks noChangeAspect="1"/>
            </p:cNvPicPr>
            <p:nvPr/>
          </p:nvPicPr>
          <p:blipFill>
            <a:blip r:embed="rId9"/>
            <a:stretch>
              <a:fillRect/>
            </a:stretch>
          </p:blipFill>
          <p:spPr>
            <a:xfrm>
              <a:off x="3134420" y="4836765"/>
              <a:ext cx="469906" cy="647831"/>
            </a:xfrm>
            <a:prstGeom prst="rect">
              <a:avLst/>
            </a:prstGeom>
          </p:spPr>
        </p:pic>
        <p:pic>
          <p:nvPicPr>
            <p:cNvPr id="74" name="Picture 73"/>
            <p:cNvPicPr>
              <a:picLocks noChangeAspect="1"/>
            </p:cNvPicPr>
            <p:nvPr/>
          </p:nvPicPr>
          <p:blipFill>
            <a:blip r:embed="rId11"/>
            <a:stretch>
              <a:fillRect/>
            </a:stretch>
          </p:blipFill>
          <p:spPr>
            <a:xfrm>
              <a:off x="2688672" y="4808239"/>
              <a:ext cx="465344" cy="647831"/>
            </a:xfrm>
            <a:prstGeom prst="rect">
              <a:avLst/>
            </a:prstGeom>
          </p:spPr>
        </p:pic>
      </p:grpSp>
      <p:cxnSp>
        <p:nvCxnSpPr>
          <p:cNvPr id="75" name="Straight Arrow Connector 74"/>
          <p:cNvCxnSpPr/>
          <p:nvPr/>
        </p:nvCxnSpPr>
        <p:spPr>
          <a:xfrm flipH="1" flipV="1">
            <a:off x="4027920" y="5175832"/>
            <a:ext cx="3018732" cy="671260"/>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H="1">
            <a:off x="4050608" y="4402867"/>
            <a:ext cx="4432454" cy="596735"/>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flipH="1">
            <a:off x="4039491" y="3079830"/>
            <a:ext cx="2933827" cy="1732588"/>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rot="21106109">
            <a:off x="4816264" y="45909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5" name="TextBox 84"/>
          <p:cNvSpPr txBox="1"/>
          <p:nvPr/>
        </p:nvSpPr>
        <p:spPr>
          <a:xfrm rot="3218485">
            <a:off x="5661513" y="4130283"/>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6" name="TextBox 85"/>
          <p:cNvSpPr txBox="1"/>
          <p:nvPr/>
        </p:nvSpPr>
        <p:spPr>
          <a:xfrm rot="19746312">
            <a:off x="4528430" y="398797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7" name="TextBox 86"/>
          <p:cNvSpPr txBox="1"/>
          <p:nvPr/>
        </p:nvSpPr>
        <p:spPr>
          <a:xfrm rot="658647">
            <a:off x="5424429" y="53817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10369277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anim calcmode="lin" valueType="num">
                                      <p:cBhvr>
                                        <p:cTn id="18" dur="1000" fill="hold"/>
                                        <p:tgtEl>
                                          <p:spTgt spid="69"/>
                                        </p:tgtEl>
                                        <p:attrNameLst>
                                          <p:attrName>ppt_x</p:attrName>
                                        </p:attrNameLst>
                                      </p:cBhvr>
                                      <p:tavLst>
                                        <p:tav tm="0">
                                          <p:val>
                                            <p:strVal val="#ppt_x"/>
                                          </p:val>
                                        </p:tav>
                                        <p:tav tm="100000">
                                          <p:val>
                                            <p:strVal val="#ppt_x"/>
                                          </p:val>
                                        </p:tav>
                                      </p:tavLst>
                                    </p:anim>
                                    <p:anim calcmode="lin" valueType="num">
                                      <p:cBhvr>
                                        <p:cTn id="19" dur="1000" fill="hold"/>
                                        <p:tgtEl>
                                          <p:spTgt spid="6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anim calcmode="lin" valueType="num">
                                      <p:cBhvr>
                                        <p:cTn id="33" dur="1000" fill="hold"/>
                                        <p:tgtEl>
                                          <p:spTgt spid="91"/>
                                        </p:tgtEl>
                                        <p:attrNameLst>
                                          <p:attrName>ppt_x</p:attrName>
                                        </p:attrNameLst>
                                      </p:cBhvr>
                                      <p:tavLst>
                                        <p:tav tm="0">
                                          <p:val>
                                            <p:strVal val="#ppt_x"/>
                                          </p:val>
                                        </p:tav>
                                        <p:tav tm="100000">
                                          <p:val>
                                            <p:strVal val="#ppt_x"/>
                                          </p:val>
                                        </p:tav>
                                      </p:tavLst>
                                    </p:anim>
                                    <p:anim calcmode="lin" valueType="num">
                                      <p:cBhvr>
                                        <p:cTn id="34" dur="1000" fill="hold"/>
                                        <p:tgtEl>
                                          <p:spTgt spid="9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1000"/>
                                        <p:tgtEl>
                                          <p:spTgt spid="77"/>
                                        </p:tgtEl>
                                      </p:cBhvr>
                                    </p:animEffect>
                                    <p:anim calcmode="lin" valueType="num">
                                      <p:cBhvr>
                                        <p:cTn id="48" dur="1000" fill="hold"/>
                                        <p:tgtEl>
                                          <p:spTgt spid="77"/>
                                        </p:tgtEl>
                                        <p:attrNameLst>
                                          <p:attrName>ppt_x</p:attrName>
                                        </p:attrNameLst>
                                      </p:cBhvr>
                                      <p:tavLst>
                                        <p:tav tm="0">
                                          <p:val>
                                            <p:strVal val="#ppt_x"/>
                                          </p:val>
                                        </p:tav>
                                        <p:tav tm="100000">
                                          <p:val>
                                            <p:strVal val="#ppt_x"/>
                                          </p:val>
                                        </p:tav>
                                      </p:tavLst>
                                    </p:anim>
                                    <p:anim calcmode="lin" valueType="num">
                                      <p:cBhvr>
                                        <p:cTn id="49" dur="1000" fill="hold"/>
                                        <p:tgtEl>
                                          <p:spTgt spid="7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1000"/>
                                        <p:tgtEl>
                                          <p:spTgt spid="116"/>
                                        </p:tgtEl>
                                      </p:cBhvr>
                                    </p:animEffect>
                                    <p:anim calcmode="lin" valueType="num">
                                      <p:cBhvr>
                                        <p:cTn id="70" dur="1000" fill="hold"/>
                                        <p:tgtEl>
                                          <p:spTgt spid="116"/>
                                        </p:tgtEl>
                                        <p:attrNameLst>
                                          <p:attrName>ppt_x</p:attrName>
                                        </p:attrNameLst>
                                      </p:cBhvr>
                                      <p:tavLst>
                                        <p:tav tm="0">
                                          <p:val>
                                            <p:strVal val="#ppt_x"/>
                                          </p:val>
                                        </p:tav>
                                        <p:tav tm="100000">
                                          <p:val>
                                            <p:strVal val="#ppt_x"/>
                                          </p:val>
                                        </p:tav>
                                      </p:tavLst>
                                    </p:anim>
                                    <p:anim calcmode="lin" valueType="num">
                                      <p:cBhvr>
                                        <p:cTn id="71" dur="1000" fill="hold"/>
                                        <p:tgtEl>
                                          <p:spTgt spid="11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1000"/>
                                        <p:tgtEl>
                                          <p:spTgt spid="109"/>
                                        </p:tgtEl>
                                      </p:cBhvr>
                                    </p:animEffect>
                                    <p:anim calcmode="lin" valueType="num">
                                      <p:cBhvr>
                                        <p:cTn id="75" dur="1000" fill="hold"/>
                                        <p:tgtEl>
                                          <p:spTgt spid="109"/>
                                        </p:tgtEl>
                                        <p:attrNameLst>
                                          <p:attrName>ppt_x</p:attrName>
                                        </p:attrNameLst>
                                      </p:cBhvr>
                                      <p:tavLst>
                                        <p:tav tm="0">
                                          <p:val>
                                            <p:strVal val="#ppt_x"/>
                                          </p:val>
                                        </p:tav>
                                        <p:tav tm="100000">
                                          <p:val>
                                            <p:strVal val="#ppt_x"/>
                                          </p:val>
                                        </p:tav>
                                      </p:tavLst>
                                    </p:anim>
                                    <p:anim calcmode="lin" valueType="num">
                                      <p:cBhvr>
                                        <p:cTn id="76" dur="1000" fill="hold"/>
                                        <p:tgtEl>
                                          <p:spTgt spid="10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fade">
                                      <p:cBhvr>
                                        <p:cTn id="79" dur="1000"/>
                                        <p:tgtEl>
                                          <p:spTgt spid="129"/>
                                        </p:tgtEl>
                                      </p:cBhvr>
                                    </p:animEffect>
                                    <p:anim calcmode="lin" valueType="num">
                                      <p:cBhvr>
                                        <p:cTn id="80" dur="1000" fill="hold"/>
                                        <p:tgtEl>
                                          <p:spTgt spid="129"/>
                                        </p:tgtEl>
                                        <p:attrNameLst>
                                          <p:attrName>ppt_x</p:attrName>
                                        </p:attrNameLst>
                                      </p:cBhvr>
                                      <p:tavLst>
                                        <p:tav tm="0">
                                          <p:val>
                                            <p:strVal val="#ppt_x"/>
                                          </p:val>
                                        </p:tav>
                                        <p:tav tm="100000">
                                          <p:val>
                                            <p:strVal val="#ppt_x"/>
                                          </p:val>
                                        </p:tav>
                                      </p:tavLst>
                                    </p:anim>
                                    <p:anim calcmode="lin" valueType="num">
                                      <p:cBhvr>
                                        <p:cTn id="81" dur="1000" fill="hold"/>
                                        <p:tgtEl>
                                          <p:spTgt spid="12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fade">
                                      <p:cBhvr>
                                        <p:cTn id="84" dur="1000"/>
                                        <p:tgtEl>
                                          <p:spTgt spid="128"/>
                                        </p:tgtEl>
                                      </p:cBhvr>
                                    </p:animEffect>
                                    <p:anim calcmode="lin" valueType="num">
                                      <p:cBhvr>
                                        <p:cTn id="85" dur="1000" fill="hold"/>
                                        <p:tgtEl>
                                          <p:spTgt spid="128"/>
                                        </p:tgtEl>
                                        <p:attrNameLst>
                                          <p:attrName>ppt_x</p:attrName>
                                        </p:attrNameLst>
                                      </p:cBhvr>
                                      <p:tavLst>
                                        <p:tav tm="0">
                                          <p:val>
                                            <p:strVal val="#ppt_x"/>
                                          </p:val>
                                        </p:tav>
                                        <p:tav tm="100000">
                                          <p:val>
                                            <p:strVal val="#ppt_x"/>
                                          </p:val>
                                        </p:tav>
                                      </p:tavLst>
                                    </p:anim>
                                    <p:anim calcmode="lin" valueType="num">
                                      <p:cBhvr>
                                        <p:cTn id="86" dur="1000" fill="hold"/>
                                        <p:tgtEl>
                                          <p:spTgt spid="12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1000"/>
                                        <p:tgtEl>
                                          <p:spTgt spid="85"/>
                                        </p:tgtEl>
                                      </p:cBhvr>
                                    </p:animEffect>
                                    <p:anim calcmode="lin" valueType="num">
                                      <p:cBhvr>
                                        <p:cTn id="90" dur="1000" fill="hold"/>
                                        <p:tgtEl>
                                          <p:spTgt spid="85"/>
                                        </p:tgtEl>
                                        <p:attrNameLst>
                                          <p:attrName>ppt_x</p:attrName>
                                        </p:attrNameLst>
                                      </p:cBhvr>
                                      <p:tavLst>
                                        <p:tav tm="0">
                                          <p:val>
                                            <p:strVal val="#ppt_x"/>
                                          </p:val>
                                        </p:tav>
                                        <p:tav tm="100000">
                                          <p:val>
                                            <p:strVal val="#ppt_x"/>
                                          </p:val>
                                        </p:tav>
                                      </p:tavLst>
                                    </p:anim>
                                    <p:anim calcmode="lin" valueType="num">
                                      <p:cBhvr>
                                        <p:cTn id="9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1000"/>
                                        <p:tgtEl>
                                          <p:spTgt spid="82"/>
                                        </p:tgtEl>
                                      </p:cBhvr>
                                    </p:animEffect>
                                    <p:anim calcmode="lin" valueType="num">
                                      <p:cBhvr>
                                        <p:cTn id="102" dur="1000" fill="hold"/>
                                        <p:tgtEl>
                                          <p:spTgt spid="82"/>
                                        </p:tgtEl>
                                        <p:attrNameLst>
                                          <p:attrName>ppt_x</p:attrName>
                                        </p:attrNameLst>
                                      </p:cBhvr>
                                      <p:tavLst>
                                        <p:tav tm="0">
                                          <p:val>
                                            <p:strVal val="#ppt_x"/>
                                          </p:val>
                                        </p:tav>
                                        <p:tav tm="100000">
                                          <p:val>
                                            <p:strVal val="#ppt_x"/>
                                          </p:val>
                                        </p:tav>
                                      </p:tavLst>
                                    </p:anim>
                                    <p:anim calcmode="lin" valueType="num">
                                      <p:cBhvr>
                                        <p:cTn id="103" dur="1000" fill="hold"/>
                                        <p:tgtEl>
                                          <p:spTgt spid="8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1000"/>
                                        <p:tgtEl>
                                          <p:spTgt spid="83"/>
                                        </p:tgtEl>
                                      </p:cBhvr>
                                    </p:animEffect>
                                    <p:anim calcmode="lin" valueType="num">
                                      <p:cBhvr>
                                        <p:cTn id="107" dur="1000" fill="hold"/>
                                        <p:tgtEl>
                                          <p:spTgt spid="83"/>
                                        </p:tgtEl>
                                        <p:attrNameLst>
                                          <p:attrName>ppt_x</p:attrName>
                                        </p:attrNameLst>
                                      </p:cBhvr>
                                      <p:tavLst>
                                        <p:tav tm="0">
                                          <p:val>
                                            <p:strVal val="#ppt_x"/>
                                          </p:val>
                                        </p:tav>
                                        <p:tav tm="100000">
                                          <p:val>
                                            <p:strVal val="#ppt_x"/>
                                          </p:val>
                                        </p:tav>
                                      </p:tavLst>
                                    </p:anim>
                                    <p:anim calcmode="lin" valueType="num">
                                      <p:cBhvr>
                                        <p:cTn id="108" dur="1000" fill="hold"/>
                                        <p:tgtEl>
                                          <p:spTgt spid="8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1000"/>
                                        <p:tgtEl>
                                          <p:spTgt spid="84"/>
                                        </p:tgtEl>
                                      </p:cBhvr>
                                    </p:animEffect>
                                    <p:anim calcmode="lin" valueType="num">
                                      <p:cBhvr>
                                        <p:cTn id="112" dur="1000" fill="hold"/>
                                        <p:tgtEl>
                                          <p:spTgt spid="84"/>
                                        </p:tgtEl>
                                        <p:attrNameLst>
                                          <p:attrName>ppt_x</p:attrName>
                                        </p:attrNameLst>
                                      </p:cBhvr>
                                      <p:tavLst>
                                        <p:tav tm="0">
                                          <p:val>
                                            <p:strVal val="#ppt_x"/>
                                          </p:val>
                                        </p:tav>
                                        <p:tav tm="100000">
                                          <p:val>
                                            <p:strVal val="#ppt_x"/>
                                          </p:val>
                                        </p:tav>
                                      </p:tavLst>
                                    </p:anim>
                                    <p:anim calcmode="lin" valueType="num">
                                      <p:cBhvr>
                                        <p:cTn id="113" dur="1000" fill="hold"/>
                                        <p:tgtEl>
                                          <p:spTgt spid="8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1000"/>
                                        <p:tgtEl>
                                          <p:spTgt spid="86"/>
                                        </p:tgtEl>
                                      </p:cBhvr>
                                    </p:animEffect>
                                    <p:anim calcmode="lin" valueType="num">
                                      <p:cBhvr>
                                        <p:cTn id="117" dur="1000" fill="hold"/>
                                        <p:tgtEl>
                                          <p:spTgt spid="86"/>
                                        </p:tgtEl>
                                        <p:attrNameLst>
                                          <p:attrName>ppt_x</p:attrName>
                                        </p:attrNameLst>
                                      </p:cBhvr>
                                      <p:tavLst>
                                        <p:tav tm="0">
                                          <p:val>
                                            <p:strVal val="#ppt_x"/>
                                          </p:val>
                                        </p:tav>
                                        <p:tav tm="100000">
                                          <p:val>
                                            <p:strVal val="#ppt_x"/>
                                          </p:val>
                                        </p:tav>
                                      </p:tavLst>
                                    </p:anim>
                                    <p:anim calcmode="lin" valueType="num">
                                      <p:cBhvr>
                                        <p:cTn id="118" dur="1000" fill="hold"/>
                                        <p:tgtEl>
                                          <p:spTgt spid="8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fade">
                                      <p:cBhvr>
                                        <p:cTn id="121" dur="1000"/>
                                        <p:tgtEl>
                                          <p:spTgt spid="87"/>
                                        </p:tgtEl>
                                      </p:cBhvr>
                                    </p:animEffect>
                                    <p:anim calcmode="lin" valueType="num">
                                      <p:cBhvr>
                                        <p:cTn id="122" dur="1000" fill="hold"/>
                                        <p:tgtEl>
                                          <p:spTgt spid="87"/>
                                        </p:tgtEl>
                                        <p:attrNameLst>
                                          <p:attrName>ppt_x</p:attrName>
                                        </p:attrNameLst>
                                      </p:cBhvr>
                                      <p:tavLst>
                                        <p:tav tm="0">
                                          <p:val>
                                            <p:strVal val="#ppt_x"/>
                                          </p:val>
                                        </p:tav>
                                        <p:tav tm="100000">
                                          <p:val>
                                            <p:strVal val="#ppt_x"/>
                                          </p:val>
                                        </p:tav>
                                      </p:tavLst>
                                    </p:anim>
                                    <p:anim calcmode="lin" valueType="num">
                                      <p:cBhvr>
                                        <p:cTn id="12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84" grpId="0"/>
      <p:bldP spid="85" grpId="0"/>
      <p:bldP spid="86" grpId="0"/>
      <p:bldP spid="8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210"/>
          <p:cNvSpPr>
            <a:spLocks noGrp="1"/>
          </p:cNvSpPr>
          <p:nvPr>
            <p:ph type="title"/>
          </p:nvPr>
        </p:nvSpPr>
        <p:spPr/>
        <p:txBody>
          <a:bodyPr>
            <a:normAutofit fontScale="90000"/>
          </a:bodyPr>
          <a:lstStyle/>
          <a:p>
            <a:r>
              <a:rPr lang="en-US" dirty="0" smtClean="0"/>
              <a:t>Updating Sites Afterwards</a:t>
            </a:r>
            <a:br>
              <a:rPr lang="en-US" dirty="0" smtClean="0"/>
            </a:br>
            <a:r>
              <a:rPr lang="en-US" sz="2799" dirty="0" smtClean="0"/>
              <a:t>Reference architecture for remote site management</a:t>
            </a:r>
            <a:endParaRPr lang="en-US" sz="4703" dirty="0"/>
          </a:p>
        </p:txBody>
      </p:sp>
      <p:sp>
        <p:nvSpPr>
          <p:cNvPr id="4" name="Text Placeholder 3"/>
          <p:cNvSpPr>
            <a:spLocks noGrp="1"/>
          </p:cNvSpPr>
          <p:nvPr>
            <p:ph type="body" sz="quarter" idx="10"/>
          </p:nvPr>
        </p:nvSpPr>
        <p:spPr/>
        <p:txBody>
          <a:bodyPr/>
          <a:lstStyle/>
          <a:p>
            <a:r>
              <a:rPr lang="en-US" dirty="0"/>
              <a:t>Implement branding controlling logic to a reusable component, which can be called from the </a:t>
            </a:r>
            <a:r>
              <a:rPr lang="en-US" dirty="0" smtClean="0"/>
              <a:t>add-in </a:t>
            </a:r>
            <a:r>
              <a:rPr lang="en-US" dirty="0"/>
              <a:t>and from other </a:t>
            </a:r>
            <a:r>
              <a:rPr lang="en-US" dirty="0" smtClean="0"/>
              <a:t>solutions</a:t>
            </a:r>
            <a:endParaRPr lang="en-US" dirty="0"/>
          </a:p>
          <a:p>
            <a:pPr lvl="1"/>
            <a:r>
              <a:rPr lang="en-US" dirty="0"/>
              <a:t>Provides reusability and </a:t>
            </a:r>
            <a:r>
              <a:rPr lang="en-US" dirty="0" smtClean="0"/>
              <a:t/>
            </a:r>
            <a:br>
              <a:rPr lang="en-US" dirty="0" smtClean="0"/>
            </a:br>
            <a:r>
              <a:rPr lang="en-US" dirty="0" smtClean="0"/>
              <a:t>easy </a:t>
            </a:r>
            <a:r>
              <a:rPr lang="en-US" dirty="0"/>
              <a:t>maintenance</a:t>
            </a:r>
          </a:p>
          <a:p>
            <a:pPr lvl="1"/>
            <a:r>
              <a:rPr lang="en-US" dirty="0"/>
              <a:t>Could </a:t>
            </a:r>
            <a:r>
              <a:rPr lang="en-US" dirty="0" smtClean="0"/>
              <a:t>also </a:t>
            </a:r>
            <a:r>
              <a:rPr lang="en-US" dirty="0"/>
              <a:t>be </a:t>
            </a:r>
            <a:r>
              <a:rPr lang="en-US" dirty="0" smtClean="0"/>
              <a:t/>
            </a:r>
            <a:br>
              <a:rPr lang="en-US" dirty="0" smtClean="0"/>
            </a:br>
            <a:r>
              <a:rPr lang="en-US" dirty="0" smtClean="0"/>
              <a:t>PowerShell </a:t>
            </a:r>
            <a:r>
              <a:rPr lang="en-US" dirty="0"/>
              <a:t>scripts </a:t>
            </a:r>
          </a:p>
        </p:txBody>
      </p:sp>
      <p:pic>
        <p:nvPicPr>
          <p:cNvPr id="5" name="Picture 4"/>
          <p:cNvPicPr>
            <a:picLocks noChangeAspect="1"/>
          </p:cNvPicPr>
          <p:nvPr/>
        </p:nvPicPr>
        <p:blipFill>
          <a:blip r:embed="rId3"/>
          <a:stretch>
            <a:fillRect/>
          </a:stretch>
        </p:blipFill>
        <p:spPr>
          <a:xfrm>
            <a:off x="4352926" y="2835751"/>
            <a:ext cx="7456806" cy="3789370"/>
          </a:xfrm>
          <a:prstGeom prst="rect">
            <a:avLst/>
          </a:prstGeom>
        </p:spPr>
      </p:pic>
    </p:spTree>
    <p:extLst>
      <p:ext uri="{BB962C8B-B14F-4D97-AF65-F5344CB8AC3E}">
        <p14:creationId xmlns:p14="http://schemas.microsoft.com/office/powerpoint/2010/main" val="20887898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71" name="Rectangle 70"/>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2" name="Group 71"/>
          <p:cNvGrpSpPr/>
          <p:nvPr/>
        </p:nvGrpSpPr>
        <p:grpSpPr>
          <a:xfrm>
            <a:off x="8918244" y="2757481"/>
            <a:ext cx="2445349" cy="1376221"/>
            <a:chOff x="8918244" y="2757481"/>
            <a:chExt cx="2445349" cy="1376221"/>
          </a:xfrm>
        </p:grpSpPr>
        <p:pic>
          <p:nvPicPr>
            <p:cNvPr id="73" name="Picture 72"/>
            <p:cNvPicPr>
              <a:picLocks noChangeAspect="1"/>
            </p:cNvPicPr>
            <p:nvPr/>
          </p:nvPicPr>
          <p:blipFill>
            <a:blip r:embed="rId3"/>
            <a:stretch>
              <a:fillRect/>
            </a:stretch>
          </p:blipFill>
          <p:spPr>
            <a:xfrm>
              <a:off x="9775856" y="2757481"/>
              <a:ext cx="739744" cy="968388"/>
            </a:xfrm>
            <a:prstGeom prst="rect">
              <a:avLst/>
            </a:prstGeom>
          </p:spPr>
        </p:pic>
        <p:sp>
          <p:nvSpPr>
            <p:cNvPr id="74" name="TextBox 73"/>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Management </a:t>
              </a:r>
              <a:r>
                <a:rPr lang="en-US" sz="2000" spc="-70" dirty="0">
                  <a:solidFill>
                    <a:schemeClr val="bg1"/>
                  </a:solidFill>
                </a:rPr>
                <a:t>pattern</a:t>
              </a:r>
            </a:p>
          </p:txBody>
        </p:sp>
      </p:grpSp>
      <p:grpSp>
        <p:nvGrpSpPr>
          <p:cNvPr id="75" name="Group 74"/>
          <p:cNvGrpSpPr/>
          <p:nvPr/>
        </p:nvGrpSpPr>
        <p:grpSpPr>
          <a:xfrm>
            <a:off x="3436880" y="2222502"/>
            <a:ext cx="2103461" cy="1911200"/>
            <a:chOff x="3436880" y="2222502"/>
            <a:chExt cx="2103461" cy="1911200"/>
          </a:xfrm>
        </p:grpSpPr>
        <p:sp>
          <p:nvSpPr>
            <p:cNvPr id="76" name="TextBox 75"/>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smtClean="0">
                  <a:solidFill>
                    <a:schemeClr val="bg1"/>
                  </a:solidFill>
                </a:rPr>
                <a:t>Use Remote </a:t>
              </a:r>
              <a:br>
                <a:rPr lang="en-US" sz="2000" spc="-70" dirty="0" smtClean="0">
                  <a:solidFill>
                    <a:schemeClr val="bg1"/>
                  </a:solidFill>
                </a:rPr>
              </a:br>
              <a:r>
                <a:rPr lang="en-US" sz="2000" spc="-70" dirty="0" smtClean="0">
                  <a:solidFill>
                    <a:schemeClr val="bg1"/>
                  </a:solidFill>
                </a:rPr>
                <a:t>Provisioning pattern</a:t>
              </a:r>
              <a:endParaRPr lang="en-GB" sz="2000" spc="-70" dirty="0" smtClean="0">
                <a:solidFill>
                  <a:schemeClr val="bg1"/>
                </a:solidFill>
              </a:endParaRPr>
            </a:p>
          </p:txBody>
        </p:sp>
        <p:pic>
          <p:nvPicPr>
            <p:cNvPr id="77" name="Picture 76"/>
            <p:cNvPicPr>
              <a:picLocks noChangeAspect="1"/>
            </p:cNvPicPr>
            <p:nvPr/>
          </p:nvPicPr>
          <p:blipFill>
            <a:blip r:embed="rId4"/>
            <a:stretch>
              <a:fillRect/>
            </a:stretch>
          </p:blipFill>
          <p:spPr>
            <a:xfrm>
              <a:off x="3574698" y="2222502"/>
              <a:ext cx="1827824" cy="1827824"/>
            </a:xfrm>
            <a:prstGeom prst="rect">
              <a:avLst/>
            </a:prstGeom>
          </p:spPr>
        </p:pic>
      </p:grpSp>
      <p:grpSp>
        <p:nvGrpSpPr>
          <p:cNvPr id="78" name="Group 77"/>
          <p:cNvGrpSpPr/>
          <p:nvPr/>
        </p:nvGrpSpPr>
        <p:grpSpPr>
          <a:xfrm>
            <a:off x="6416554" y="2574132"/>
            <a:ext cx="1760354" cy="1698933"/>
            <a:chOff x="6416554" y="2574132"/>
            <a:chExt cx="1760354" cy="1698933"/>
          </a:xfrm>
        </p:grpSpPr>
        <p:grpSp>
          <p:nvGrpSpPr>
            <p:cNvPr id="79" name="Group 78"/>
            <p:cNvGrpSpPr/>
            <p:nvPr/>
          </p:nvGrpSpPr>
          <p:grpSpPr>
            <a:xfrm rot="2105835">
              <a:off x="7038449" y="2574132"/>
              <a:ext cx="712788" cy="1335087"/>
              <a:chOff x="8069747" y="3687763"/>
              <a:chExt cx="712788" cy="1335087"/>
            </a:xfrm>
          </p:grpSpPr>
          <p:sp>
            <p:nvSpPr>
              <p:cNvPr id="81" name="Freeform 80"/>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81"/>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82"/>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Rectangle 83"/>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84"/>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85"/>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86"/>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8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88"/>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89"/>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90"/>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9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9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9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9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9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9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9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9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Rectangle 9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0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0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0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0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0" name="TextBox 79"/>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smtClean="0">
                  <a:solidFill>
                    <a:schemeClr val="bg1"/>
                  </a:solidFill>
                </a:rPr>
                <a:t>Deploy artefacts </a:t>
              </a:r>
              <a:br>
                <a:rPr lang="en-US" sz="2000" spc="-70" dirty="0" smtClean="0">
                  <a:solidFill>
                    <a:schemeClr val="bg1"/>
                  </a:solidFill>
                </a:rPr>
              </a:br>
              <a:r>
                <a:rPr lang="en-US" sz="2000" spc="-70" dirty="0" smtClean="0">
                  <a:solidFill>
                    <a:schemeClr val="bg1"/>
                  </a:solidFill>
                </a:rPr>
                <a:t>without features</a:t>
              </a:r>
              <a:endParaRPr lang="en-GB" sz="2000" spc="-70" dirty="0" smtClean="0">
                <a:solidFill>
                  <a:schemeClr val="bg1"/>
                </a:solidFill>
              </a:endParaRPr>
            </a:p>
          </p:txBody>
        </p:sp>
      </p:grpSp>
      <p:grpSp>
        <p:nvGrpSpPr>
          <p:cNvPr id="105" name="Group 104"/>
          <p:cNvGrpSpPr/>
          <p:nvPr/>
        </p:nvGrpSpPr>
        <p:grpSpPr>
          <a:xfrm>
            <a:off x="948622" y="2863148"/>
            <a:ext cx="1916166" cy="1276567"/>
            <a:chOff x="948622" y="2863148"/>
            <a:chExt cx="1916166" cy="1276567"/>
          </a:xfrm>
        </p:grpSpPr>
        <p:sp>
          <p:nvSpPr>
            <p:cNvPr id="106" name="TextBox 10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smtClean="0">
                  <a:solidFill>
                    <a:schemeClr val="bg1"/>
                  </a:solidFill>
                </a:rPr>
                <a:t>Do not use site or </a:t>
              </a:r>
              <a:br>
                <a:rPr lang="en-US" sz="2000" spc="-70" dirty="0" smtClean="0">
                  <a:solidFill>
                    <a:schemeClr val="bg1"/>
                  </a:solidFill>
                </a:rPr>
              </a:br>
              <a:r>
                <a:rPr lang="en-US" sz="2000" spc="-70" dirty="0" smtClean="0">
                  <a:solidFill>
                    <a:schemeClr val="bg1"/>
                  </a:solidFill>
                </a:rPr>
                <a:t>web templates</a:t>
              </a:r>
              <a:endParaRPr lang="en-GB" sz="2000" spc="-70" dirty="0" smtClean="0">
                <a:solidFill>
                  <a:schemeClr val="bg1"/>
                </a:solidFill>
              </a:endParaRPr>
            </a:p>
          </p:txBody>
        </p:sp>
        <p:grpSp>
          <p:nvGrpSpPr>
            <p:cNvPr id="107" name="Group 106"/>
            <p:cNvGrpSpPr/>
            <p:nvPr/>
          </p:nvGrpSpPr>
          <p:grpSpPr>
            <a:xfrm>
              <a:off x="1314145" y="2863148"/>
              <a:ext cx="1191393" cy="692270"/>
              <a:chOff x="7194550" y="2671762"/>
              <a:chExt cx="1077913" cy="577850"/>
            </a:xfrm>
          </p:grpSpPr>
          <p:sp>
            <p:nvSpPr>
              <p:cNvPr id="108" name="Freeform 10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Rectangle 10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10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4910046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1000"/>
                                        <p:tgtEl>
                                          <p:spTgt spid="105"/>
                                        </p:tgtEl>
                                      </p:cBhvr>
                                    </p:animEffect>
                                    <p:anim calcmode="lin" valueType="num">
                                      <p:cBhvr>
                                        <p:cTn id="12" dur="1000" fill="hold"/>
                                        <p:tgtEl>
                                          <p:spTgt spid="105"/>
                                        </p:tgtEl>
                                        <p:attrNameLst>
                                          <p:attrName>ppt_x</p:attrName>
                                        </p:attrNameLst>
                                      </p:cBhvr>
                                      <p:tavLst>
                                        <p:tav tm="0">
                                          <p:val>
                                            <p:strVal val="#ppt_x"/>
                                          </p:val>
                                        </p:tav>
                                        <p:tav tm="100000">
                                          <p:val>
                                            <p:strVal val="#ppt_x"/>
                                          </p:val>
                                        </p:tav>
                                      </p:tavLst>
                                    </p:anim>
                                    <p:anim calcmode="lin" valueType="num">
                                      <p:cBhvr>
                                        <p:cTn id="13" dur="1000" fill="hold"/>
                                        <p:tgtEl>
                                          <p:spTgt spid="10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anim calcmode="lin" valueType="num">
                                      <p:cBhvr>
                                        <p:cTn id="17" dur="1000" fill="hold"/>
                                        <p:tgtEl>
                                          <p:spTgt spid="75"/>
                                        </p:tgtEl>
                                        <p:attrNameLst>
                                          <p:attrName>ppt_x</p:attrName>
                                        </p:attrNameLst>
                                      </p:cBhvr>
                                      <p:tavLst>
                                        <p:tav tm="0">
                                          <p:val>
                                            <p:strVal val="#ppt_x"/>
                                          </p:val>
                                        </p:tav>
                                        <p:tav tm="100000">
                                          <p:val>
                                            <p:strVal val="#ppt_x"/>
                                          </p:val>
                                        </p:tav>
                                      </p:tavLst>
                                    </p:anim>
                                    <p:anim calcmode="lin" valueType="num">
                                      <p:cBhvr>
                                        <p:cTn id="18" dur="1000" fill="hold"/>
                                        <p:tgtEl>
                                          <p:spTgt spid="7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1000"/>
                                        <p:tgtEl>
                                          <p:spTgt spid="78"/>
                                        </p:tgtEl>
                                      </p:cBhvr>
                                    </p:animEffect>
                                    <p:anim calcmode="lin" valueType="num">
                                      <p:cBhvr>
                                        <p:cTn id="22" dur="1000" fill="hold"/>
                                        <p:tgtEl>
                                          <p:spTgt spid="78"/>
                                        </p:tgtEl>
                                        <p:attrNameLst>
                                          <p:attrName>ppt_x</p:attrName>
                                        </p:attrNameLst>
                                      </p:cBhvr>
                                      <p:tavLst>
                                        <p:tav tm="0">
                                          <p:val>
                                            <p:strVal val="#ppt_x"/>
                                          </p:val>
                                        </p:tav>
                                        <p:tav tm="100000">
                                          <p:val>
                                            <p:strVal val="#ppt_x"/>
                                          </p:val>
                                        </p:tav>
                                      </p:tavLst>
                                    </p:anim>
                                    <p:anim calcmode="lin" valueType="num">
                                      <p:cBhvr>
                                        <p:cTn id="23" dur="1000" fill="hold"/>
                                        <p:tgtEl>
                                          <p:spTgt spid="7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1000"/>
                                        <p:tgtEl>
                                          <p:spTgt spid="72"/>
                                        </p:tgtEl>
                                      </p:cBhvr>
                                    </p:animEffect>
                                    <p:anim calcmode="lin" valueType="num">
                                      <p:cBhvr>
                                        <p:cTn id="27" dur="1000" fill="hold"/>
                                        <p:tgtEl>
                                          <p:spTgt spid="72"/>
                                        </p:tgtEl>
                                        <p:attrNameLst>
                                          <p:attrName>ppt_x</p:attrName>
                                        </p:attrNameLst>
                                      </p:cBhvr>
                                      <p:tavLst>
                                        <p:tav tm="0">
                                          <p:val>
                                            <p:strVal val="#ppt_x"/>
                                          </p:val>
                                        </p:tav>
                                        <p:tav tm="100000">
                                          <p:val>
                                            <p:strVal val="#ppt_x"/>
                                          </p:val>
                                        </p:tav>
                                      </p:tavLst>
                                    </p:anim>
                                    <p:anim calcmode="lin" valueType="num">
                                      <p:cBhvr>
                                        <p:cTn id="2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2852760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par>
                                <p:cTn id="20" presetID="10" presetClass="entr" presetSubtype="0" fill="hold"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8918244" y="2757481"/>
            <a:ext cx="2445349" cy="1376221"/>
            <a:chOff x="8918244" y="2757481"/>
            <a:chExt cx="2445349" cy="1376221"/>
          </a:xfrm>
        </p:grpSpPr>
        <p:pic>
          <p:nvPicPr>
            <p:cNvPr id="19" name="Picture 18"/>
            <p:cNvPicPr>
              <a:picLocks noChangeAspect="1"/>
            </p:cNvPicPr>
            <p:nvPr/>
          </p:nvPicPr>
          <p:blipFill>
            <a:blip r:embed="rId3"/>
            <a:stretch>
              <a:fillRect/>
            </a:stretch>
          </p:blipFill>
          <p:spPr>
            <a:xfrm>
              <a:off x="9775856" y="2757481"/>
              <a:ext cx="739744" cy="968388"/>
            </a:xfrm>
            <a:prstGeom prst="rect">
              <a:avLst/>
            </a:prstGeom>
          </p:spPr>
        </p:pic>
        <p:sp>
          <p:nvSpPr>
            <p:cNvPr id="20" name="TextBox 19"/>
            <p:cNvSpPr txBox="1"/>
            <p:nvPr/>
          </p:nvSpPr>
          <p:spPr>
            <a:xfrm>
              <a:off x="8918244" y="3518149"/>
              <a:ext cx="2445349" cy="615553"/>
            </a:xfrm>
            <a:prstGeom prst="rect">
              <a:avLst/>
            </a:prstGeom>
            <a:noFill/>
          </p:spPr>
          <p:txBody>
            <a:bodyPr wrap="none" lIns="0" tIns="0" rIns="0" bIns="0" rtlCol="0">
              <a:spAutoFit/>
            </a:bodyPr>
            <a:lstStyle/>
            <a:p>
              <a:pPr algn="ctr"/>
              <a:r>
                <a:rPr lang="en-US" sz="2000" spc="-70" dirty="0">
                  <a:solidFill>
                    <a:schemeClr val="bg1"/>
                  </a:solidFill>
                </a:rPr>
                <a:t>Updates using Remote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Management </a:t>
              </a:r>
              <a:r>
                <a:rPr lang="en-US" sz="2000" spc="-70" dirty="0">
                  <a:solidFill>
                    <a:schemeClr val="bg1"/>
                  </a:solidFill>
                </a:rPr>
                <a:t>pattern</a:t>
              </a:r>
            </a:p>
          </p:txBody>
        </p:sp>
      </p:grpSp>
      <p:grpSp>
        <p:nvGrpSpPr>
          <p:cNvPr id="21" name="Group 20"/>
          <p:cNvGrpSpPr/>
          <p:nvPr/>
        </p:nvGrpSpPr>
        <p:grpSpPr>
          <a:xfrm>
            <a:off x="3436880" y="2222502"/>
            <a:ext cx="2103461" cy="1911200"/>
            <a:chOff x="3436880" y="2222502"/>
            <a:chExt cx="2103461" cy="1911200"/>
          </a:xfrm>
        </p:grpSpPr>
        <p:sp>
          <p:nvSpPr>
            <p:cNvPr id="22" name="TextBox 21"/>
            <p:cNvSpPr txBox="1"/>
            <p:nvPr/>
          </p:nvSpPr>
          <p:spPr>
            <a:xfrm>
              <a:off x="3436880" y="3518149"/>
              <a:ext cx="2103461" cy="615553"/>
            </a:xfrm>
            <a:prstGeom prst="rect">
              <a:avLst/>
            </a:prstGeom>
            <a:noFill/>
          </p:spPr>
          <p:txBody>
            <a:bodyPr wrap="none" lIns="0" tIns="0" rIns="0" bIns="0" rtlCol="0">
              <a:spAutoFit/>
            </a:bodyPr>
            <a:lstStyle/>
            <a:p>
              <a:pPr algn="ctr"/>
              <a:r>
                <a:rPr lang="en-US" sz="2000" spc="-70" dirty="0" smtClean="0">
                  <a:solidFill>
                    <a:schemeClr val="bg1"/>
                  </a:solidFill>
                </a:rPr>
                <a:t>Use Remote </a:t>
              </a:r>
              <a:br>
                <a:rPr lang="en-US" sz="2000" spc="-70" dirty="0" smtClean="0">
                  <a:solidFill>
                    <a:schemeClr val="bg1"/>
                  </a:solidFill>
                </a:rPr>
              </a:br>
              <a:r>
                <a:rPr lang="en-US" sz="2000" spc="-70" dirty="0" smtClean="0">
                  <a:solidFill>
                    <a:schemeClr val="bg1"/>
                  </a:solidFill>
                </a:rPr>
                <a:t>Provisioning pattern</a:t>
              </a:r>
              <a:endParaRPr lang="en-GB" sz="2000" spc="-70" dirty="0" smtClean="0">
                <a:solidFill>
                  <a:schemeClr val="bg1"/>
                </a:solidFill>
              </a:endParaRPr>
            </a:p>
          </p:txBody>
        </p:sp>
        <p:pic>
          <p:nvPicPr>
            <p:cNvPr id="25" name="Picture 24"/>
            <p:cNvPicPr>
              <a:picLocks noChangeAspect="1"/>
            </p:cNvPicPr>
            <p:nvPr/>
          </p:nvPicPr>
          <p:blipFill>
            <a:blip r:embed="rId4"/>
            <a:stretch>
              <a:fillRect/>
            </a:stretch>
          </p:blipFill>
          <p:spPr>
            <a:xfrm>
              <a:off x="3574698" y="2222502"/>
              <a:ext cx="1827824" cy="1827824"/>
            </a:xfrm>
            <a:prstGeom prst="rect">
              <a:avLst/>
            </a:prstGeom>
          </p:spPr>
        </p:pic>
      </p:grpSp>
      <p:grpSp>
        <p:nvGrpSpPr>
          <p:cNvPr id="26" name="Group 25"/>
          <p:cNvGrpSpPr/>
          <p:nvPr/>
        </p:nvGrpSpPr>
        <p:grpSpPr>
          <a:xfrm>
            <a:off x="6416554" y="2574132"/>
            <a:ext cx="1760354" cy="1698933"/>
            <a:chOff x="6416554" y="2574132"/>
            <a:chExt cx="1760354" cy="1698933"/>
          </a:xfrm>
        </p:grpSpPr>
        <p:grpSp>
          <p:nvGrpSpPr>
            <p:cNvPr id="27" name="Group 26"/>
            <p:cNvGrpSpPr/>
            <p:nvPr/>
          </p:nvGrpSpPr>
          <p:grpSpPr>
            <a:xfrm rot="2105835">
              <a:off x="7038449" y="2574132"/>
              <a:ext cx="712788" cy="1335087"/>
              <a:chOff x="8069747" y="3687763"/>
              <a:chExt cx="712788" cy="1335087"/>
            </a:xfrm>
          </p:grpSpPr>
          <p:sp>
            <p:nvSpPr>
              <p:cNvPr id="29" name="Freeform 28"/>
              <p:cNvSpPr>
                <a:spLocks/>
              </p:cNvSpPr>
              <p:nvPr/>
            </p:nvSpPr>
            <p:spPr bwMode="auto">
              <a:xfrm>
                <a:off x="8595210" y="4600575"/>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8620610" y="4600575"/>
                <a:ext cx="12700"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8647597" y="4600575"/>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Rectangle 32"/>
              <p:cNvSpPr>
                <a:spLocks noChangeArrowheads="1"/>
              </p:cNvSpPr>
              <p:nvPr/>
            </p:nvSpPr>
            <p:spPr bwMode="auto">
              <a:xfrm>
                <a:off x="8533297" y="4356100"/>
                <a:ext cx="180975"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8533297" y="4213225"/>
                <a:ext cx="180975"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8544410" y="4314825"/>
                <a:ext cx="44450" cy="41275"/>
              </a:xfrm>
              <a:custGeom>
                <a:avLst/>
                <a:gdLst>
                  <a:gd name="T0" fmla="*/ 28 w 28"/>
                  <a:gd name="T1" fmla="*/ 26 h 26"/>
                  <a:gd name="T2" fmla="*/ 28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8"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8544410" y="4213225"/>
                <a:ext cx="82550" cy="101600"/>
              </a:xfrm>
              <a:custGeom>
                <a:avLst/>
                <a:gdLst>
                  <a:gd name="T0" fmla="*/ 52 w 52"/>
                  <a:gd name="T1" fmla="*/ 0 h 64"/>
                  <a:gd name="T2" fmla="*/ 44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4"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Rectangle 37"/>
              <p:cNvSpPr>
                <a:spLocks noChangeArrowheads="1"/>
              </p:cNvSpPr>
              <p:nvPr/>
            </p:nvSpPr>
            <p:spPr bwMode="auto">
              <a:xfrm>
                <a:off x="8544410" y="4356100"/>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9"/>
              <p:cNvSpPr>
                <a:spLocks/>
              </p:cNvSpPr>
              <p:nvPr/>
            </p:nvSpPr>
            <p:spPr bwMode="auto">
              <a:xfrm>
                <a:off x="8465035" y="4413250"/>
                <a:ext cx="317500" cy="234950"/>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0"/>
              <p:cNvSpPr>
                <a:spLocks/>
              </p:cNvSpPr>
              <p:nvPr/>
            </p:nvSpPr>
            <p:spPr bwMode="auto">
              <a:xfrm>
                <a:off x="8533297" y="4019550"/>
                <a:ext cx="177800" cy="23813"/>
              </a:xfrm>
              <a:custGeom>
                <a:avLst/>
                <a:gdLst>
                  <a:gd name="T0" fmla="*/ 105 w 112"/>
                  <a:gd name="T1" fmla="*/ 15 h 15"/>
                  <a:gd name="T2" fmla="*/ 7 w 112"/>
                  <a:gd name="T3" fmla="*/ 15 h 15"/>
                  <a:gd name="T4" fmla="*/ 7 w 112"/>
                  <a:gd name="T5" fmla="*/ 15 h 15"/>
                  <a:gd name="T6" fmla="*/ 6 w 112"/>
                  <a:gd name="T7" fmla="*/ 15 h 15"/>
                  <a:gd name="T8" fmla="*/ 4 w 112"/>
                  <a:gd name="T9" fmla="*/ 14 h 15"/>
                  <a:gd name="T10" fmla="*/ 0 w 112"/>
                  <a:gd name="T11" fmla="*/ 8 h 15"/>
                  <a:gd name="T12" fmla="*/ 0 w 112"/>
                  <a:gd name="T13" fmla="*/ 8 h 15"/>
                  <a:gd name="T14" fmla="*/ 4 w 112"/>
                  <a:gd name="T15" fmla="*/ 4 h 15"/>
                  <a:gd name="T16" fmla="*/ 6 w 112"/>
                  <a:gd name="T17" fmla="*/ 3 h 15"/>
                  <a:gd name="T18" fmla="*/ 7 w 112"/>
                  <a:gd name="T19" fmla="*/ 0 h 15"/>
                  <a:gd name="T20" fmla="*/ 105 w 112"/>
                  <a:gd name="T21" fmla="*/ 0 h 15"/>
                  <a:gd name="T22" fmla="*/ 105 w 112"/>
                  <a:gd name="T23" fmla="*/ 0 h 15"/>
                  <a:gd name="T24" fmla="*/ 109 w 112"/>
                  <a:gd name="T25" fmla="*/ 3 h 15"/>
                  <a:gd name="T26" fmla="*/ 111 w 112"/>
                  <a:gd name="T27" fmla="*/ 4 h 15"/>
                  <a:gd name="T28" fmla="*/ 112 w 112"/>
                  <a:gd name="T29" fmla="*/ 8 h 15"/>
                  <a:gd name="T30" fmla="*/ 112 w 112"/>
                  <a:gd name="T31" fmla="*/ 8 h 15"/>
                  <a:gd name="T32" fmla="*/ 112 w 112"/>
                  <a:gd name="T33" fmla="*/ 11 h 15"/>
                  <a:gd name="T34" fmla="*/ 111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6" y="15"/>
                    </a:lnTo>
                    <a:lnTo>
                      <a:pt x="4" y="14"/>
                    </a:lnTo>
                    <a:lnTo>
                      <a:pt x="0" y="8"/>
                    </a:lnTo>
                    <a:lnTo>
                      <a:pt x="0" y="8"/>
                    </a:lnTo>
                    <a:lnTo>
                      <a:pt x="4" y="4"/>
                    </a:lnTo>
                    <a:lnTo>
                      <a:pt x="6" y="3"/>
                    </a:lnTo>
                    <a:lnTo>
                      <a:pt x="7" y="0"/>
                    </a:lnTo>
                    <a:lnTo>
                      <a:pt x="105" y="0"/>
                    </a:lnTo>
                    <a:lnTo>
                      <a:pt x="105" y="0"/>
                    </a:lnTo>
                    <a:lnTo>
                      <a:pt x="109" y="3"/>
                    </a:lnTo>
                    <a:lnTo>
                      <a:pt x="111" y="4"/>
                    </a:lnTo>
                    <a:lnTo>
                      <a:pt x="112" y="8"/>
                    </a:lnTo>
                    <a:lnTo>
                      <a:pt x="112" y="8"/>
                    </a:lnTo>
                    <a:lnTo>
                      <a:pt x="112" y="11"/>
                    </a:lnTo>
                    <a:lnTo>
                      <a:pt x="111" y="14"/>
                    </a:lnTo>
                    <a:lnTo>
                      <a:pt x="109" y="15"/>
                    </a:lnTo>
                    <a:lnTo>
                      <a:pt x="105" y="15"/>
                    </a:lnTo>
                    <a:lnTo>
                      <a:pt x="105" y="15"/>
                    </a:lnTo>
                    <a:lnTo>
                      <a:pt x="105" y="15"/>
                    </a:lnTo>
                    <a:lnTo>
                      <a:pt x="105"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8"/>
              <p:cNvSpPr>
                <a:spLocks/>
              </p:cNvSpPr>
              <p:nvPr/>
            </p:nvSpPr>
            <p:spPr bwMode="auto">
              <a:xfrm>
                <a:off x="8604735" y="3973513"/>
                <a:ext cx="106363" cy="23813"/>
              </a:xfrm>
              <a:custGeom>
                <a:avLst/>
                <a:gdLst>
                  <a:gd name="T0" fmla="*/ 60 w 67"/>
                  <a:gd name="T1" fmla="*/ 15 h 15"/>
                  <a:gd name="T2" fmla="*/ 7 w 67"/>
                  <a:gd name="T3" fmla="*/ 15 h 15"/>
                  <a:gd name="T4" fmla="*/ 7 w 67"/>
                  <a:gd name="T5" fmla="*/ 15 h 15"/>
                  <a:gd name="T6" fmla="*/ 4 w 67"/>
                  <a:gd name="T7" fmla="*/ 12 h 15"/>
                  <a:gd name="T8" fmla="*/ 3 w 67"/>
                  <a:gd name="T9" fmla="*/ 12 h 15"/>
                  <a:gd name="T10" fmla="*/ 0 w 67"/>
                  <a:gd name="T11" fmla="*/ 9 h 15"/>
                  <a:gd name="T12" fmla="*/ 0 w 67"/>
                  <a:gd name="T13" fmla="*/ 7 h 15"/>
                  <a:gd name="T14" fmla="*/ 0 w 67"/>
                  <a:gd name="T15" fmla="*/ 7 h 15"/>
                  <a:gd name="T16" fmla="*/ 0 w 67"/>
                  <a:gd name="T17" fmla="*/ 2 h 15"/>
                  <a:gd name="T18" fmla="*/ 3 w 67"/>
                  <a:gd name="T19" fmla="*/ 1 h 15"/>
                  <a:gd name="T20" fmla="*/ 7 w 67"/>
                  <a:gd name="T21" fmla="*/ 0 h 15"/>
                  <a:gd name="T22" fmla="*/ 60 w 67"/>
                  <a:gd name="T23" fmla="*/ 0 h 15"/>
                  <a:gd name="T24" fmla="*/ 60 w 67"/>
                  <a:gd name="T25" fmla="*/ 0 h 15"/>
                  <a:gd name="T26" fmla="*/ 64 w 67"/>
                  <a:gd name="T27" fmla="*/ 0 h 15"/>
                  <a:gd name="T28" fmla="*/ 66 w 67"/>
                  <a:gd name="T29" fmla="*/ 1 h 15"/>
                  <a:gd name="T30" fmla="*/ 67 w 67"/>
                  <a:gd name="T31" fmla="*/ 2 h 15"/>
                  <a:gd name="T32" fmla="*/ 67 w 67"/>
                  <a:gd name="T33" fmla="*/ 7 h 15"/>
                  <a:gd name="T34" fmla="*/ 67 w 67"/>
                  <a:gd name="T35" fmla="*/ 7 h 15"/>
                  <a:gd name="T36" fmla="*/ 67 w 67"/>
                  <a:gd name="T37" fmla="*/ 9 h 15"/>
                  <a:gd name="T38" fmla="*/ 66 w 67"/>
                  <a:gd name="T39" fmla="*/ 12 h 15"/>
                  <a:gd name="T40" fmla="*/ 64 w 67"/>
                  <a:gd name="T41" fmla="*/ 12 h 15"/>
                  <a:gd name="T42" fmla="*/ 60 w 67"/>
                  <a:gd name="T43" fmla="*/ 15 h 15"/>
                  <a:gd name="T44" fmla="*/ 60 w 67"/>
                  <a:gd name="T45" fmla="*/ 15 h 15"/>
                  <a:gd name="T46" fmla="*/ 60 w 67"/>
                  <a:gd name="T47" fmla="*/ 15 h 15"/>
                  <a:gd name="T48" fmla="*/ 60 w 67"/>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7" h="15">
                    <a:moveTo>
                      <a:pt x="60" y="15"/>
                    </a:moveTo>
                    <a:lnTo>
                      <a:pt x="7" y="15"/>
                    </a:lnTo>
                    <a:lnTo>
                      <a:pt x="7" y="15"/>
                    </a:lnTo>
                    <a:lnTo>
                      <a:pt x="4" y="12"/>
                    </a:lnTo>
                    <a:lnTo>
                      <a:pt x="3" y="12"/>
                    </a:lnTo>
                    <a:lnTo>
                      <a:pt x="0" y="9"/>
                    </a:lnTo>
                    <a:lnTo>
                      <a:pt x="0" y="7"/>
                    </a:lnTo>
                    <a:lnTo>
                      <a:pt x="0" y="7"/>
                    </a:lnTo>
                    <a:lnTo>
                      <a:pt x="0" y="2"/>
                    </a:lnTo>
                    <a:lnTo>
                      <a:pt x="3" y="1"/>
                    </a:lnTo>
                    <a:lnTo>
                      <a:pt x="7" y="0"/>
                    </a:lnTo>
                    <a:lnTo>
                      <a:pt x="60" y="0"/>
                    </a:lnTo>
                    <a:lnTo>
                      <a:pt x="60" y="0"/>
                    </a:lnTo>
                    <a:lnTo>
                      <a:pt x="64" y="0"/>
                    </a:lnTo>
                    <a:lnTo>
                      <a:pt x="66" y="1"/>
                    </a:lnTo>
                    <a:lnTo>
                      <a:pt x="67" y="2"/>
                    </a:lnTo>
                    <a:lnTo>
                      <a:pt x="67" y="7"/>
                    </a:lnTo>
                    <a:lnTo>
                      <a:pt x="67" y="7"/>
                    </a:lnTo>
                    <a:lnTo>
                      <a:pt x="67" y="9"/>
                    </a:lnTo>
                    <a:lnTo>
                      <a:pt x="66" y="12"/>
                    </a:lnTo>
                    <a:lnTo>
                      <a:pt x="64" y="12"/>
                    </a:lnTo>
                    <a:lnTo>
                      <a:pt x="60" y="15"/>
                    </a:lnTo>
                    <a:lnTo>
                      <a:pt x="60" y="15"/>
                    </a:lnTo>
                    <a:lnTo>
                      <a:pt x="60" y="15"/>
                    </a:lnTo>
                    <a:lnTo>
                      <a:pt x="60" y="1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51"/>
              <p:cNvSpPr>
                <a:spLocks/>
              </p:cNvSpPr>
              <p:nvPr/>
            </p:nvSpPr>
            <p:spPr bwMode="auto">
              <a:xfrm>
                <a:off x="8533297" y="4070350"/>
                <a:ext cx="177800" cy="25400"/>
              </a:xfrm>
              <a:custGeom>
                <a:avLst/>
                <a:gdLst>
                  <a:gd name="T0" fmla="*/ 105 w 112"/>
                  <a:gd name="T1" fmla="*/ 16 h 16"/>
                  <a:gd name="T2" fmla="*/ 7 w 112"/>
                  <a:gd name="T3" fmla="*/ 16 h 16"/>
                  <a:gd name="T4" fmla="*/ 7 w 112"/>
                  <a:gd name="T5" fmla="*/ 16 h 16"/>
                  <a:gd name="T6" fmla="*/ 6 w 112"/>
                  <a:gd name="T7" fmla="*/ 14 h 16"/>
                  <a:gd name="T8" fmla="*/ 4 w 112"/>
                  <a:gd name="T9" fmla="*/ 12 h 16"/>
                  <a:gd name="T10" fmla="*/ 0 w 112"/>
                  <a:gd name="T11" fmla="*/ 9 h 16"/>
                  <a:gd name="T12" fmla="*/ 0 w 112"/>
                  <a:gd name="T13" fmla="*/ 9 h 16"/>
                  <a:gd name="T14" fmla="*/ 4 w 112"/>
                  <a:gd name="T15" fmla="*/ 3 h 16"/>
                  <a:gd name="T16" fmla="*/ 6 w 112"/>
                  <a:gd name="T17" fmla="*/ 0 h 16"/>
                  <a:gd name="T18" fmla="*/ 7 w 112"/>
                  <a:gd name="T19" fmla="*/ 0 h 16"/>
                  <a:gd name="T20" fmla="*/ 105 w 112"/>
                  <a:gd name="T21" fmla="*/ 0 h 16"/>
                  <a:gd name="T22" fmla="*/ 105 w 112"/>
                  <a:gd name="T23" fmla="*/ 0 h 16"/>
                  <a:gd name="T24" fmla="*/ 109 w 112"/>
                  <a:gd name="T25" fmla="*/ 0 h 16"/>
                  <a:gd name="T26" fmla="*/ 111 w 112"/>
                  <a:gd name="T27" fmla="*/ 3 h 16"/>
                  <a:gd name="T28" fmla="*/ 112 w 112"/>
                  <a:gd name="T29" fmla="*/ 5 h 16"/>
                  <a:gd name="T30" fmla="*/ 112 w 112"/>
                  <a:gd name="T31" fmla="*/ 9 h 16"/>
                  <a:gd name="T32" fmla="*/ 112 w 112"/>
                  <a:gd name="T33" fmla="*/ 9 h 16"/>
                  <a:gd name="T34" fmla="*/ 111 w 112"/>
                  <a:gd name="T35" fmla="*/ 12 h 16"/>
                  <a:gd name="T36" fmla="*/ 109 w 112"/>
                  <a:gd name="T37" fmla="*/ 14 h 16"/>
                  <a:gd name="T38" fmla="*/ 105 w 112"/>
                  <a:gd name="T39" fmla="*/ 16 h 16"/>
                  <a:gd name="T40" fmla="*/ 105 w 112"/>
                  <a:gd name="T41" fmla="*/ 16 h 16"/>
                  <a:gd name="T42" fmla="*/ 105 w 112"/>
                  <a:gd name="T43" fmla="*/ 16 h 16"/>
                  <a:gd name="T44" fmla="*/ 105 w 112"/>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6">
                    <a:moveTo>
                      <a:pt x="105" y="16"/>
                    </a:moveTo>
                    <a:lnTo>
                      <a:pt x="7" y="16"/>
                    </a:lnTo>
                    <a:lnTo>
                      <a:pt x="7" y="16"/>
                    </a:lnTo>
                    <a:lnTo>
                      <a:pt x="6" y="14"/>
                    </a:lnTo>
                    <a:lnTo>
                      <a:pt x="4" y="12"/>
                    </a:lnTo>
                    <a:lnTo>
                      <a:pt x="0" y="9"/>
                    </a:lnTo>
                    <a:lnTo>
                      <a:pt x="0" y="9"/>
                    </a:lnTo>
                    <a:lnTo>
                      <a:pt x="4" y="3"/>
                    </a:lnTo>
                    <a:lnTo>
                      <a:pt x="6" y="0"/>
                    </a:lnTo>
                    <a:lnTo>
                      <a:pt x="7" y="0"/>
                    </a:lnTo>
                    <a:lnTo>
                      <a:pt x="105" y="0"/>
                    </a:lnTo>
                    <a:lnTo>
                      <a:pt x="105" y="0"/>
                    </a:lnTo>
                    <a:lnTo>
                      <a:pt x="109" y="0"/>
                    </a:lnTo>
                    <a:lnTo>
                      <a:pt x="111" y="3"/>
                    </a:lnTo>
                    <a:lnTo>
                      <a:pt x="112" y="5"/>
                    </a:lnTo>
                    <a:lnTo>
                      <a:pt x="112" y="9"/>
                    </a:lnTo>
                    <a:lnTo>
                      <a:pt x="112" y="9"/>
                    </a:lnTo>
                    <a:lnTo>
                      <a:pt x="111" y="12"/>
                    </a:lnTo>
                    <a:lnTo>
                      <a:pt x="109" y="14"/>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52"/>
              <p:cNvSpPr>
                <a:spLocks/>
              </p:cNvSpPr>
              <p:nvPr/>
            </p:nvSpPr>
            <p:spPr bwMode="auto">
              <a:xfrm>
                <a:off x="8533297" y="4119563"/>
                <a:ext cx="177800" cy="25400"/>
              </a:xfrm>
              <a:custGeom>
                <a:avLst/>
                <a:gdLst>
                  <a:gd name="T0" fmla="*/ 105 w 112"/>
                  <a:gd name="T1" fmla="*/ 16 h 16"/>
                  <a:gd name="T2" fmla="*/ 7 w 112"/>
                  <a:gd name="T3" fmla="*/ 16 h 16"/>
                  <a:gd name="T4" fmla="*/ 7 w 112"/>
                  <a:gd name="T5" fmla="*/ 16 h 16"/>
                  <a:gd name="T6" fmla="*/ 6 w 112"/>
                  <a:gd name="T7" fmla="*/ 16 h 16"/>
                  <a:gd name="T8" fmla="*/ 4 w 112"/>
                  <a:gd name="T9" fmla="*/ 13 h 16"/>
                  <a:gd name="T10" fmla="*/ 2 w 112"/>
                  <a:gd name="T11" fmla="*/ 11 h 16"/>
                  <a:gd name="T12" fmla="*/ 0 w 112"/>
                  <a:gd name="T13" fmla="*/ 9 h 16"/>
                  <a:gd name="T14" fmla="*/ 0 w 112"/>
                  <a:gd name="T15" fmla="*/ 9 h 16"/>
                  <a:gd name="T16" fmla="*/ 4 w 112"/>
                  <a:gd name="T17" fmla="*/ 2 h 16"/>
                  <a:gd name="T18" fmla="*/ 6 w 112"/>
                  <a:gd name="T19" fmla="*/ 2 h 16"/>
                  <a:gd name="T20" fmla="*/ 7 w 112"/>
                  <a:gd name="T21" fmla="*/ 0 h 16"/>
                  <a:gd name="T22" fmla="*/ 105 w 112"/>
                  <a:gd name="T23" fmla="*/ 0 h 16"/>
                  <a:gd name="T24" fmla="*/ 105 w 112"/>
                  <a:gd name="T25" fmla="*/ 0 h 16"/>
                  <a:gd name="T26" fmla="*/ 109 w 112"/>
                  <a:gd name="T27" fmla="*/ 2 h 16"/>
                  <a:gd name="T28" fmla="*/ 111 w 112"/>
                  <a:gd name="T29" fmla="*/ 2 h 16"/>
                  <a:gd name="T30" fmla="*/ 112 w 112"/>
                  <a:gd name="T31" fmla="*/ 6 h 16"/>
                  <a:gd name="T32" fmla="*/ 112 w 112"/>
                  <a:gd name="T33" fmla="*/ 9 h 16"/>
                  <a:gd name="T34" fmla="*/ 112 w 112"/>
                  <a:gd name="T35" fmla="*/ 9 h 16"/>
                  <a:gd name="T36" fmla="*/ 112 w 112"/>
                  <a:gd name="T37" fmla="*/ 11 h 16"/>
                  <a:gd name="T38" fmla="*/ 111 w 112"/>
                  <a:gd name="T39" fmla="*/ 13 h 16"/>
                  <a:gd name="T40" fmla="*/ 109 w 112"/>
                  <a:gd name="T41" fmla="*/ 16 h 16"/>
                  <a:gd name="T42" fmla="*/ 105 w 112"/>
                  <a:gd name="T43" fmla="*/ 16 h 16"/>
                  <a:gd name="T44" fmla="*/ 105 w 112"/>
                  <a:gd name="T45" fmla="*/ 16 h 16"/>
                  <a:gd name="T46" fmla="*/ 105 w 112"/>
                  <a:gd name="T47" fmla="*/ 16 h 16"/>
                  <a:gd name="T48" fmla="*/ 105 w 112"/>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6">
                    <a:moveTo>
                      <a:pt x="105" y="16"/>
                    </a:moveTo>
                    <a:lnTo>
                      <a:pt x="7" y="16"/>
                    </a:lnTo>
                    <a:lnTo>
                      <a:pt x="7" y="16"/>
                    </a:lnTo>
                    <a:lnTo>
                      <a:pt x="6" y="16"/>
                    </a:lnTo>
                    <a:lnTo>
                      <a:pt x="4" y="13"/>
                    </a:lnTo>
                    <a:lnTo>
                      <a:pt x="2" y="11"/>
                    </a:lnTo>
                    <a:lnTo>
                      <a:pt x="0" y="9"/>
                    </a:lnTo>
                    <a:lnTo>
                      <a:pt x="0" y="9"/>
                    </a:lnTo>
                    <a:lnTo>
                      <a:pt x="4" y="2"/>
                    </a:lnTo>
                    <a:lnTo>
                      <a:pt x="6" y="2"/>
                    </a:lnTo>
                    <a:lnTo>
                      <a:pt x="7" y="0"/>
                    </a:lnTo>
                    <a:lnTo>
                      <a:pt x="105" y="0"/>
                    </a:lnTo>
                    <a:lnTo>
                      <a:pt x="105" y="0"/>
                    </a:lnTo>
                    <a:lnTo>
                      <a:pt x="109" y="2"/>
                    </a:lnTo>
                    <a:lnTo>
                      <a:pt x="111" y="2"/>
                    </a:lnTo>
                    <a:lnTo>
                      <a:pt x="112" y="6"/>
                    </a:lnTo>
                    <a:lnTo>
                      <a:pt x="112" y="9"/>
                    </a:lnTo>
                    <a:lnTo>
                      <a:pt x="112" y="9"/>
                    </a:lnTo>
                    <a:lnTo>
                      <a:pt x="112" y="11"/>
                    </a:lnTo>
                    <a:lnTo>
                      <a:pt x="111" y="13"/>
                    </a:lnTo>
                    <a:lnTo>
                      <a:pt x="109" y="16"/>
                    </a:lnTo>
                    <a:lnTo>
                      <a:pt x="105" y="16"/>
                    </a:lnTo>
                    <a:lnTo>
                      <a:pt x="105" y="16"/>
                    </a:lnTo>
                    <a:lnTo>
                      <a:pt x="105" y="16"/>
                    </a:lnTo>
                    <a:lnTo>
                      <a:pt x="105" y="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53"/>
              <p:cNvSpPr>
                <a:spLocks noEditPoints="1"/>
              </p:cNvSpPr>
              <p:nvPr/>
            </p:nvSpPr>
            <p:spPr bwMode="auto">
              <a:xfrm>
                <a:off x="8480910" y="3876675"/>
                <a:ext cx="285750" cy="349250"/>
              </a:xfrm>
              <a:custGeom>
                <a:avLst/>
                <a:gdLst>
                  <a:gd name="T0" fmla="*/ 162 w 180"/>
                  <a:gd name="T1" fmla="*/ 0 h 220"/>
                  <a:gd name="T2" fmla="*/ 58 w 180"/>
                  <a:gd name="T3" fmla="*/ 0 h 220"/>
                  <a:gd name="T4" fmla="*/ 0 w 180"/>
                  <a:gd name="T5" fmla="*/ 55 h 220"/>
                  <a:gd name="T6" fmla="*/ 0 w 180"/>
                  <a:gd name="T7" fmla="*/ 202 h 220"/>
                  <a:gd name="T8" fmla="*/ 0 w 180"/>
                  <a:gd name="T9" fmla="*/ 202 h 220"/>
                  <a:gd name="T10" fmla="*/ 2 w 180"/>
                  <a:gd name="T11" fmla="*/ 209 h 220"/>
                  <a:gd name="T12" fmla="*/ 5 w 180"/>
                  <a:gd name="T13" fmla="*/ 215 h 220"/>
                  <a:gd name="T14" fmla="*/ 11 w 180"/>
                  <a:gd name="T15" fmla="*/ 219 h 220"/>
                  <a:gd name="T16" fmla="*/ 18 w 180"/>
                  <a:gd name="T17" fmla="*/ 220 h 220"/>
                  <a:gd name="T18" fmla="*/ 180 w 180"/>
                  <a:gd name="T19" fmla="*/ 220 h 220"/>
                  <a:gd name="T20" fmla="*/ 180 w 180"/>
                  <a:gd name="T21" fmla="*/ 19 h 220"/>
                  <a:gd name="T22" fmla="*/ 180 w 180"/>
                  <a:gd name="T23" fmla="*/ 19 h 220"/>
                  <a:gd name="T24" fmla="*/ 179 w 180"/>
                  <a:gd name="T25" fmla="*/ 12 h 220"/>
                  <a:gd name="T26" fmla="*/ 175 w 180"/>
                  <a:gd name="T27" fmla="*/ 6 h 220"/>
                  <a:gd name="T28" fmla="*/ 169 w 180"/>
                  <a:gd name="T29" fmla="*/ 2 h 220"/>
                  <a:gd name="T30" fmla="*/ 162 w 180"/>
                  <a:gd name="T31" fmla="*/ 0 h 220"/>
                  <a:gd name="T32" fmla="*/ 162 w 180"/>
                  <a:gd name="T33" fmla="*/ 0 h 220"/>
                  <a:gd name="T34" fmla="*/ 162 w 180"/>
                  <a:gd name="T35" fmla="*/ 0 h 220"/>
                  <a:gd name="T36" fmla="*/ 162 w 180"/>
                  <a:gd name="T37" fmla="*/ 0 h 220"/>
                  <a:gd name="T38" fmla="*/ 166 w 180"/>
                  <a:gd name="T39" fmla="*/ 205 h 220"/>
                  <a:gd name="T40" fmla="*/ 25 w 180"/>
                  <a:gd name="T41" fmla="*/ 205 h 220"/>
                  <a:gd name="T42" fmla="*/ 25 w 180"/>
                  <a:gd name="T43" fmla="*/ 205 h 220"/>
                  <a:gd name="T44" fmla="*/ 21 w 180"/>
                  <a:gd name="T45" fmla="*/ 205 h 220"/>
                  <a:gd name="T46" fmla="*/ 18 w 180"/>
                  <a:gd name="T47" fmla="*/ 204 h 220"/>
                  <a:gd name="T48" fmla="*/ 15 w 180"/>
                  <a:gd name="T49" fmla="*/ 198 h 220"/>
                  <a:gd name="T50" fmla="*/ 15 w 180"/>
                  <a:gd name="T51" fmla="*/ 194 h 220"/>
                  <a:gd name="T52" fmla="*/ 15 w 180"/>
                  <a:gd name="T53" fmla="*/ 63 h 220"/>
                  <a:gd name="T54" fmla="*/ 49 w 180"/>
                  <a:gd name="T55" fmla="*/ 63 h 220"/>
                  <a:gd name="T56" fmla="*/ 49 w 180"/>
                  <a:gd name="T57" fmla="*/ 63 h 220"/>
                  <a:gd name="T58" fmla="*/ 54 w 180"/>
                  <a:gd name="T59" fmla="*/ 63 h 220"/>
                  <a:gd name="T60" fmla="*/ 60 w 180"/>
                  <a:gd name="T61" fmla="*/ 61 h 220"/>
                  <a:gd name="T62" fmla="*/ 63 w 180"/>
                  <a:gd name="T63" fmla="*/ 55 h 220"/>
                  <a:gd name="T64" fmla="*/ 65 w 180"/>
                  <a:gd name="T65" fmla="*/ 47 h 220"/>
                  <a:gd name="T66" fmla="*/ 65 w 180"/>
                  <a:gd name="T67" fmla="*/ 14 h 220"/>
                  <a:gd name="T68" fmla="*/ 156 w 180"/>
                  <a:gd name="T69" fmla="*/ 14 h 220"/>
                  <a:gd name="T70" fmla="*/ 156 w 180"/>
                  <a:gd name="T71" fmla="*/ 14 h 220"/>
                  <a:gd name="T72" fmla="*/ 159 w 180"/>
                  <a:gd name="T73" fmla="*/ 14 h 220"/>
                  <a:gd name="T74" fmla="*/ 162 w 180"/>
                  <a:gd name="T75" fmla="*/ 17 h 220"/>
                  <a:gd name="T76" fmla="*/ 166 w 180"/>
                  <a:gd name="T77" fmla="*/ 21 h 220"/>
                  <a:gd name="T78" fmla="*/ 166 w 180"/>
                  <a:gd name="T79" fmla="*/ 27 h 220"/>
                  <a:gd name="T80" fmla="*/ 166 w 180"/>
                  <a:gd name="T81" fmla="*/ 205 h 220"/>
                  <a:gd name="T82" fmla="*/ 166 w 180"/>
                  <a:gd name="T83" fmla="*/ 205 h 220"/>
                  <a:gd name="T84" fmla="*/ 166 w 180"/>
                  <a:gd name="T85"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20">
                    <a:moveTo>
                      <a:pt x="162" y="0"/>
                    </a:moveTo>
                    <a:lnTo>
                      <a:pt x="58" y="0"/>
                    </a:lnTo>
                    <a:lnTo>
                      <a:pt x="0" y="55"/>
                    </a:lnTo>
                    <a:lnTo>
                      <a:pt x="0" y="202"/>
                    </a:lnTo>
                    <a:lnTo>
                      <a:pt x="0" y="202"/>
                    </a:lnTo>
                    <a:lnTo>
                      <a:pt x="2" y="209"/>
                    </a:lnTo>
                    <a:lnTo>
                      <a:pt x="5" y="215"/>
                    </a:lnTo>
                    <a:lnTo>
                      <a:pt x="11" y="219"/>
                    </a:lnTo>
                    <a:lnTo>
                      <a:pt x="18" y="220"/>
                    </a:lnTo>
                    <a:lnTo>
                      <a:pt x="180" y="220"/>
                    </a:lnTo>
                    <a:lnTo>
                      <a:pt x="180" y="19"/>
                    </a:lnTo>
                    <a:lnTo>
                      <a:pt x="180" y="19"/>
                    </a:lnTo>
                    <a:lnTo>
                      <a:pt x="179" y="12"/>
                    </a:lnTo>
                    <a:lnTo>
                      <a:pt x="175" y="6"/>
                    </a:lnTo>
                    <a:lnTo>
                      <a:pt x="169" y="2"/>
                    </a:lnTo>
                    <a:lnTo>
                      <a:pt x="162" y="0"/>
                    </a:lnTo>
                    <a:lnTo>
                      <a:pt x="162" y="0"/>
                    </a:lnTo>
                    <a:lnTo>
                      <a:pt x="162" y="0"/>
                    </a:lnTo>
                    <a:lnTo>
                      <a:pt x="162" y="0"/>
                    </a:lnTo>
                    <a:close/>
                    <a:moveTo>
                      <a:pt x="166" y="205"/>
                    </a:moveTo>
                    <a:lnTo>
                      <a:pt x="25" y="205"/>
                    </a:lnTo>
                    <a:lnTo>
                      <a:pt x="25" y="205"/>
                    </a:lnTo>
                    <a:lnTo>
                      <a:pt x="21" y="205"/>
                    </a:lnTo>
                    <a:lnTo>
                      <a:pt x="18" y="204"/>
                    </a:lnTo>
                    <a:lnTo>
                      <a:pt x="15" y="198"/>
                    </a:lnTo>
                    <a:lnTo>
                      <a:pt x="15" y="194"/>
                    </a:lnTo>
                    <a:lnTo>
                      <a:pt x="15" y="63"/>
                    </a:lnTo>
                    <a:lnTo>
                      <a:pt x="49" y="63"/>
                    </a:lnTo>
                    <a:lnTo>
                      <a:pt x="49" y="63"/>
                    </a:lnTo>
                    <a:lnTo>
                      <a:pt x="54" y="63"/>
                    </a:lnTo>
                    <a:lnTo>
                      <a:pt x="60" y="61"/>
                    </a:lnTo>
                    <a:lnTo>
                      <a:pt x="63" y="55"/>
                    </a:lnTo>
                    <a:lnTo>
                      <a:pt x="65" y="47"/>
                    </a:lnTo>
                    <a:lnTo>
                      <a:pt x="65" y="14"/>
                    </a:lnTo>
                    <a:lnTo>
                      <a:pt x="156" y="14"/>
                    </a:lnTo>
                    <a:lnTo>
                      <a:pt x="156" y="14"/>
                    </a:lnTo>
                    <a:lnTo>
                      <a:pt x="159" y="14"/>
                    </a:lnTo>
                    <a:lnTo>
                      <a:pt x="162" y="17"/>
                    </a:lnTo>
                    <a:lnTo>
                      <a:pt x="166" y="21"/>
                    </a:lnTo>
                    <a:lnTo>
                      <a:pt x="166" y="27"/>
                    </a:lnTo>
                    <a:lnTo>
                      <a:pt x="166" y="205"/>
                    </a:lnTo>
                    <a:lnTo>
                      <a:pt x="166" y="205"/>
                    </a:lnTo>
                    <a:lnTo>
                      <a:pt x="166"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54"/>
              <p:cNvSpPr>
                <a:spLocks noChangeArrowheads="1"/>
              </p:cNvSpPr>
              <p:nvPr/>
            </p:nvSpPr>
            <p:spPr bwMode="auto">
              <a:xfrm>
                <a:off x="8136422" y="4124325"/>
                <a:ext cx="180975" cy="112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55"/>
              <p:cNvSpPr>
                <a:spLocks/>
              </p:cNvSpPr>
              <p:nvPr/>
            </p:nvSpPr>
            <p:spPr bwMode="auto">
              <a:xfrm>
                <a:off x="8136422" y="3979863"/>
                <a:ext cx="180975"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56"/>
              <p:cNvSpPr>
                <a:spLocks/>
              </p:cNvSpPr>
              <p:nvPr/>
            </p:nvSpPr>
            <p:spPr bwMode="auto">
              <a:xfrm>
                <a:off x="8149122" y="4081463"/>
                <a:ext cx="44450" cy="42863"/>
              </a:xfrm>
              <a:custGeom>
                <a:avLst/>
                <a:gdLst>
                  <a:gd name="T0" fmla="*/ 28 w 28"/>
                  <a:gd name="T1" fmla="*/ 27 h 27"/>
                  <a:gd name="T2" fmla="*/ 27 w 28"/>
                  <a:gd name="T3" fmla="*/ 27 h 27"/>
                  <a:gd name="T4" fmla="*/ 0 w 28"/>
                  <a:gd name="T5" fmla="*/ 27 h 27"/>
                  <a:gd name="T6" fmla="*/ 0 w 28"/>
                  <a:gd name="T7" fmla="*/ 0 h 27"/>
                  <a:gd name="T8" fmla="*/ 28 w 28"/>
                  <a:gd name="T9" fmla="*/ 0 h 27"/>
                  <a:gd name="T10" fmla="*/ 28 w 28"/>
                  <a:gd name="T11" fmla="*/ 27 h 27"/>
                </a:gdLst>
                <a:ahLst/>
                <a:cxnLst>
                  <a:cxn ang="0">
                    <a:pos x="T0" y="T1"/>
                  </a:cxn>
                  <a:cxn ang="0">
                    <a:pos x="T2" y="T3"/>
                  </a:cxn>
                  <a:cxn ang="0">
                    <a:pos x="T4" y="T5"/>
                  </a:cxn>
                  <a:cxn ang="0">
                    <a:pos x="T6" y="T7"/>
                  </a:cxn>
                  <a:cxn ang="0">
                    <a:pos x="T8" y="T9"/>
                  </a:cxn>
                  <a:cxn ang="0">
                    <a:pos x="T10" y="T11"/>
                  </a:cxn>
                </a:cxnLst>
                <a:rect l="0" t="0" r="r" b="b"/>
                <a:pathLst>
                  <a:path w="28" h="27">
                    <a:moveTo>
                      <a:pt x="28" y="27"/>
                    </a:moveTo>
                    <a:lnTo>
                      <a:pt x="27" y="27"/>
                    </a:lnTo>
                    <a:lnTo>
                      <a:pt x="0" y="27"/>
                    </a:lnTo>
                    <a:lnTo>
                      <a:pt x="0" y="0"/>
                    </a:lnTo>
                    <a:lnTo>
                      <a:pt x="28" y="0"/>
                    </a:lnTo>
                    <a:lnTo>
                      <a:pt x="2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57"/>
              <p:cNvSpPr>
                <a:spLocks/>
              </p:cNvSpPr>
              <p:nvPr/>
            </p:nvSpPr>
            <p:spPr bwMode="auto">
              <a:xfrm>
                <a:off x="8149122" y="3979863"/>
                <a:ext cx="82550" cy="101600"/>
              </a:xfrm>
              <a:custGeom>
                <a:avLst/>
                <a:gdLst>
                  <a:gd name="T0" fmla="*/ 52 w 52"/>
                  <a:gd name="T1" fmla="*/ 0 h 64"/>
                  <a:gd name="T2" fmla="*/ 42 w 52"/>
                  <a:gd name="T3" fmla="*/ 0 h 64"/>
                  <a:gd name="T4" fmla="*/ 0 w 52"/>
                  <a:gd name="T5" fmla="*/ 64 h 64"/>
                  <a:gd name="T6" fmla="*/ 28 w 52"/>
                  <a:gd name="T7" fmla="*/ 6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42" y="0"/>
                    </a:lnTo>
                    <a:lnTo>
                      <a:pt x="0" y="64"/>
                    </a:lnTo>
                    <a:lnTo>
                      <a:pt x="28" y="64"/>
                    </a:lnTo>
                    <a:lnTo>
                      <a:pt x="5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58"/>
              <p:cNvSpPr>
                <a:spLocks noEditPoints="1"/>
              </p:cNvSpPr>
              <p:nvPr/>
            </p:nvSpPr>
            <p:spPr bwMode="auto">
              <a:xfrm>
                <a:off x="8084035" y="3687763"/>
                <a:ext cx="285750"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59"/>
              <p:cNvSpPr>
                <a:spLocks noChangeArrowheads="1"/>
              </p:cNvSpPr>
              <p:nvPr/>
            </p:nvSpPr>
            <p:spPr bwMode="auto">
              <a:xfrm>
                <a:off x="8149122" y="4124325"/>
                <a:ext cx="44450" cy="1127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60"/>
              <p:cNvSpPr>
                <a:spLocks/>
              </p:cNvSpPr>
              <p:nvPr/>
            </p:nvSpPr>
            <p:spPr bwMode="auto">
              <a:xfrm>
                <a:off x="8069747" y="4181475"/>
                <a:ext cx="317500" cy="236538"/>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61"/>
              <p:cNvSpPr>
                <a:spLocks/>
              </p:cNvSpPr>
              <p:nvPr/>
            </p:nvSpPr>
            <p:spPr bwMode="auto">
              <a:xfrm>
                <a:off x="82110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62"/>
              <p:cNvSpPr>
                <a:spLocks/>
              </p:cNvSpPr>
              <p:nvPr/>
            </p:nvSpPr>
            <p:spPr bwMode="auto">
              <a:xfrm>
                <a:off x="8238022" y="4379913"/>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63"/>
              <p:cNvSpPr>
                <a:spLocks/>
              </p:cNvSpPr>
              <p:nvPr/>
            </p:nvSpPr>
            <p:spPr bwMode="auto">
              <a:xfrm>
                <a:off x="8261835" y="4379913"/>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TextBox 27"/>
            <p:cNvSpPr txBox="1"/>
            <p:nvPr/>
          </p:nvSpPr>
          <p:spPr>
            <a:xfrm>
              <a:off x="6416554" y="3657512"/>
              <a:ext cx="1760354" cy="615553"/>
            </a:xfrm>
            <a:prstGeom prst="rect">
              <a:avLst/>
            </a:prstGeom>
            <a:noFill/>
          </p:spPr>
          <p:txBody>
            <a:bodyPr wrap="none" lIns="0" tIns="0" rIns="0" bIns="0" rtlCol="0">
              <a:spAutoFit/>
            </a:bodyPr>
            <a:lstStyle/>
            <a:p>
              <a:pPr algn="ctr"/>
              <a:r>
                <a:rPr lang="en-US" sz="2000" spc="-70" dirty="0" smtClean="0">
                  <a:solidFill>
                    <a:schemeClr val="bg1"/>
                  </a:solidFill>
                </a:rPr>
                <a:t>Deploy artefacts </a:t>
              </a:r>
              <a:br>
                <a:rPr lang="en-US" sz="2000" spc="-70" dirty="0" smtClean="0">
                  <a:solidFill>
                    <a:schemeClr val="bg1"/>
                  </a:solidFill>
                </a:rPr>
              </a:br>
              <a:r>
                <a:rPr lang="en-US" sz="2000" spc="-70" dirty="0" smtClean="0">
                  <a:solidFill>
                    <a:schemeClr val="bg1"/>
                  </a:solidFill>
                </a:rPr>
                <a:t>without features</a:t>
              </a:r>
              <a:endParaRPr lang="en-GB" sz="2000" spc="-70" dirty="0" smtClean="0">
                <a:solidFill>
                  <a:schemeClr val="bg1"/>
                </a:solidFill>
              </a:endParaRPr>
            </a:p>
          </p:txBody>
        </p:sp>
      </p:grpSp>
      <p:grpSp>
        <p:nvGrpSpPr>
          <p:cNvPr id="65" name="Group 64"/>
          <p:cNvGrpSpPr/>
          <p:nvPr/>
        </p:nvGrpSpPr>
        <p:grpSpPr>
          <a:xfrm>
            <a:off x="948622" y="2863148"/>
            <a:ext cx="1916166" cy="1276567"/>
            <a:chOff x="948622" y="2863148"/>
            <a:chExt cx="1916166" cy="1276567"/>
          </a:xfrm>
        </p:grpSpPr>
        <p:sp>
          <p:nvSpPr>
            <p:cNvPr id="66" name="TextBox 65"/>
            <p:cNvSpPr txBox="1"/>
            <p:nvPr/>
          </p:nvSpPr>
          <p:spPr>
            <a:xfrm>
              <a:off x="948622" y="3524162"/>
              <a:ext cx="1916166" cy="615553"/>
            </a:xfrm>
            <a:prstGeom prst="rect">
              <a:avLst/>
            </a:prstGeom>
            <a:noFill/>
          </p:spPr>
          <p:txBody>
            <a:bodyPr wrap="none" lIns="0" tIns="0" rIns="0" bIns="0" rtlCol="0">
              <a:spAutoFit/>
            </a:bodyPr>
            <a:lstStyle/>
            <a:p>
              <a:pPr algn="ctr"/>
              <a:r>
                <a:rPr lang="en-US" sz="2000" spc="-70" dirty="0" smtClean="0">
                  <a:solidFill>
                    <a:schemeClr val="bg1"/>
                  </a:solidFill>
                </a:rPr>
                <a:t>Do not use site or </a:t>
              </a:r>
              <a:br>
                <a:rPr lang="en-US" sz="2000" spc="-70" dirty="0" smtClean="0">
                  <a:solidFill>
                    <a:schemeClr val="bg1"/>
                  </a:solidFill>
                </a:rPr>
              </a:br>
              <a:r>
                <a:rPr lang="en-US" sz="2000" spc="-70" dirty="0" smtClean="0">
                  <a:solidFill>
                    <a:schemeClr val="bg1"/>
                  </a:solidFill>
                </a:rPr>
                <a:t>web templates</a:t>
              </a:r>
              <a:endParaRPr lang="en-GB" sz="2000" spc="-70" dirty="0" smtClean="0">
                <a:solidFill>
                  <a:schemeClr val="bg1"/>
                </a:solidFill>
              </a:endParaRPr>
            </a:p>
          </p:txBody>
        </p:sp>
        <p:grpSp>
          <p:nvGrpSpPr>
            <p:cNvPr id="67" name="Group 66"/>
            <p:cNvGrpSpPr/>
            <p:nvPr/>
          </p:nvGrpSpPr>
          <p:grpSpPr>
            <a:xfrm>
              <a:off x="1314145" y="2863148"/>
              <a:ext cx="1191393" cy="692270"/>
              <a:chOff x="7194550" y="2671762"/>
              <a:chExt cx="1077913" cy="577850"/>
            </a:xfrm>
          </p:grpSpPr>
          <p:sp>
            <p:nvSpPr>
              <p:cNvPr id="68" name="Freeform 67"/>
              <p:cNvSpPr>
                <a:spLocks noEditPoints="1"/>
              </p:cNvSpPr>
              <p:nvPr/>
            </p:nvSpPr>
            <p:spPr bwMode="auto">
              <a:xfrm>
                <a:off x="7194550" y="2671762"/>
                <a:ext cx="1077913" cy="577850"/>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Rectangle 68"/>
              <p:cNvSpPr>
                <a:spLocks noChangeArrowheads="1"/>
              </p:cNvSpPr>
              <p:nvPr/>
            </p:nvSpPr>
            <p:spPr bwMode="auto">
              <a:xfrm>
                <a:off x="7366000" y="2700337"/>
                <a:ext cx="735013"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9"/>
              <p:cNvSpPr>
                <a:spLocks noEditPoints="1"/>
              </p:cNvSpPr>
              <p:nvPr/>
            </p:nvSpPr>
            <p:spPr bwMode="auto">
              <a:xfrm>
                <a:off x="7646987" y="2822575"/>
                <a:ext cx="203200" cy="21113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000"/>
                                        <p:tgtEl>
                                          <p:spTgt spid="65"/>
                                        </p:tgtEl>
                                      </p:cBhvr>
                                    </p:animEffect>
                                    <p:anim calcmode="lin" valueType="num">
                                      <p:cBhvr>
                                        <p:cTn id="12" dur="1000" fill="hold"/>
                                        <p:tgtEl>
                                          <p:spTgt spid="65"/>
                                        </p:tgtEl>
                                        <p:attrNameLst>
                                          <p:attrName>ppt_x</p:attrName>
                                        </p:attrNameLst>
                                      </p:cBhvr>
                                      <p:tavLst>
                                        <p:tav tm="0">
                                          <p:val>
                                            <p:strVal val="#ppt_x"/>
                                          </p:val>
                                        </p:tav>
                                        <p:tav tm="100000">
                                          <p:val>
                                            <p:strVal val="#ppt_x"/>
                                          </p:val>
                                        </p:tav>
                                      </p:tavLst>
                                    </p:anim>
                                    <p:anim calcmode="lin" valueType="num">
                                      <p:cBhvr>
                                        <p:cTn id="13" dur="1000" fill="hold"/>
                                        <p:tgtEl>
                                          <p:spTgt spid="6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Site provisioning models </a:t>
            </a:r>
            <a:br>
              <a:rPr lang="en-US" sz="7200" dirty="0"/>
            </a:br>
            <a:r>
              <a:rPr lang="en-US" sz="7200" dirty="0"/>
              <a:t>in SharePoint</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smtClean="0"/>
              <a:t>Key objective</a:t>
            </a:r>
          </a:p>
          <a:p>
            <a:pPr lvl="1"/>
            <a:r>
              <a:rPr lang="en-US" dirty="0" smtClean="0"/>
              <a:t>Extend site provisioning with out of the box site definitions</a:t>
            </a:r>
          </a:p>
          <a:p>
            <a:pPr lvl="1"/>
            <a:endParaRPr lang="en-US" dirty="0" smtClean="0"/>
          </a:p>
          <a:p>
            <a:r>
              <a:rPr lang="en-US" dirty="0" smtClean="0"/>
              <a:t>Challenge</a:t>
            </a:r>
          </a:p>
          <a:p>
            <a:pPr lvl="1"/>
            <a:r>
              <a:rPr lang="en-US" dirty="0" smtClean="0"/>
              <a:t>Cannot be used to bring new template options</a:t>
            </a:r>
          </a:p>
          <a:p>
            <a:pPr lvl="1"/>
            <a:r>
              <a:rPr lang="en-US" dirty="0" smtClean="0"/>
              <a:t>Only available in Office365 at site collection scope using Sandbox Solutions</a:t>
            </a:r>
            <a:endParaRPr lang="en-US" dirty="0"/>
          </a:p>
        </p:txBody>
      </p:sp>
      <p:sp>
        <p:nvSpPr>
          <p:cNvPr id="2" name="Title 1"/>
          <p:cNvSpPr>
            <a:spLocks noGrp="1"/>
          </p:cNvSpPr>
          <p:nvPr>
            <p:ph type="title"/>
          </p:nvPr>
        </p:nvSpPr>
        <p:spPr/>
        <p:txBody>
          <a:bodyPr/>
          <a:lstStyle/>
          <a:p>
            <a:r>
              <a:rPr lang="en-US" smtClean="0"/>
              <a:t>Feature stapling</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59478" y="814726"/>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Modify </a:t>
            </a:r>
            <a:r>
              <a:rPr lang="en-US" sz="2352" dirty="0" err="1">
                <a:solidFill>
                  <a:schemeClr val="tx2"/>
                </a:solidFill>
              </a:rPr>
              <a:t>oob</a:t>
            </a:r>
            <a:r>
              <a:rPr lang="en-US" sz="2352" dirty="0">
                <a:solidFill>
                  <a:schemeClr val="tx2"/>
                </a:solidFill>
              </a:rPr>
              <a:t> site definition provisioning model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5" name="Picture 4"/>
          <p:cNvPicPr>
            <a:picLocks noChangeAspect="1"/>
          </p:cNvPicPr>
          <p:nvPr/>
        </p:nvPicPr>
        <p:blipFill>
          <a:blip r:embed="rId4"/>
          <a:stretch>
            <a:fillRect/>
          </a:stretch>
        </p:blipFill>
        <p:spPr>
          <a:xfrm>
            <a:off x="5994865" y="1441520"/>
            <a:ext cx="5848058" cy="2873764"/>
          </a:xfrm>
          <a:prstGeom prst="rect">
            <a:avLst/>
          </a:prstGeom>
        </p:spPr>
      </p:pic>
    </p:spTree>
    <p:extLst>
      <p:ext uri="{BB962C8B-B14F-4D97-AF65-F5344CB8AC3E}">
        <p14:creationId xmlns:p14="http://schemas.microsoft.com/office/powerpoint/2010/main" val="19701235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614560" cy="1975926"/>
          </a:xfrm>
        </p:spPr>
        <p:txBody>
          <a:bodyPr/>
          <a:lstStyle/>
          <a:p>
            <a:r>
              <a:rPr lang="en-US" dirty="0" smtClean="0"/>
              <a:t>Key objective</a:t>
            </a:r>
          </a:p>
          <a:p>
            <a:pPr lvl="1"/>
            <a:r>
              <a:rPr lang="en-US" dirty="0" smtClean="0"/>
              <a:t>Provide new site options to be available for end users</a:t>
            </a:r>
          </a:p>
          <a:p>
            <a:pPr lvl="1"/>
            <a:r>
              <a:rPr lang="en-US" dirty="0" smtClean="0"/>
              <a:t>Same capabilities as for out of the box site definitions</a:t>
            </a:r>
          </a:p>
          <a:p>
            <a:pPr lvl="1"/>
            <a:endParaRPr lang="en-US" dirty="0" smtClean="0"/>
          </a:p>
          <a:p>
            <a:r>
              <a:rPr lang="en-US" dirty="0" smtClean="0"/>
              <a:t>Challenge</a:t>
            </a:r>
          </a:p>
          <a:p>
            <a:pPr lvl="1"/>
            <a:r>
              <a:rPr lang="en-US" dirty="0" smtClean="0"/>
              <a:t>Impacts on major version upgrade</a:t>
            </a:r>
          </a:p>
          <a:p>
            <a:pPr lvl="1"/>
            <a:r>
              <a:rPr lang="en-US" dirty="0" smtClean="0"/>
              <a:t>Cannot be supported in Office365</a:t>
            </a:r>
          </a:p>
          <a:p>
            <a:pPr lvl="1"/>
            <a:r>
              <a:rPr lang="en-US" dirty="0" smtClean="0"/>
              <a:t>Deployed at farm level</a:t>
            </a:r>
            <a:endParaRPr lang="en-US" dirty="0"/>
          </a:p>
        </p:txBody>
      </p:sp>
      <p:sp>
        <p:nvSpPr>
          <p:cNvPr id="2" name="Title 1"/>
          <p:cNvSpPr>
            <a:spLocks noGrp="1"/>
          </p:cNvSpPr>
          <p:nvPr>
            <p:ph type="title"/>
          </p:nvPr>
        </p:nvSpPr>
        <p:spPr/>
        <p:txBody>
          <a:bodyPr/>
          <a:lstStyle/>
          <a:p>
            <a:r>
              <a:rPr lang="en-US" smtClean="0"/>
              <a:t>Site definition provisioning process</a:t>
            </a:r>
            <a:br>
              <a:rPr lang="en-US" smtClean="0"/>
            </a:br>
            <a:r>
              <a:rPr lang="en-US" smtClean="0"/>
              <a:t/>
            </a:r>
            <a:br>
              <a:rPr lang="en-US" smtClean="0"/>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37107" y="838994"/>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Classic </a:t>
            </a:r>
            <a:r>
              <a:rPr lang="en-US" sz="2352" dirty="0" err="1">
                <a:solidFill>
                  <a:schemeClr val="tx2"/>
                </a:solidFill>
              </a:rPr>
              <a:t>templating</a:t>
            </a:r>
            <a:r>
              <a:rPr lang="en-US" sz="2352" dirty="0">
                <a:solidFill>
                  <a:schemeClr val="tx2"/>
                </a:solidFill>
              </a:rPr>
              <a:t> system available since 2003 (</a:t>
            </a:r>
            <a:r>
              <a:rPr lang="en-US" sz="2352" dirty="0" err="1">
                <a:solidFill>
                  <a:schemeClr val="tx2"/>
                </a:solidFill>
              </a:rPr>
              <a:t>sortof</a:t>
            </a:r>
            <a:r>
              <a:rPr lang="en-US" sz="2352" dirty="0">
                <a:solidFill>
                  <a:schemeClr val="tx2"/>
                </a:solidFill>
              </a:rPr>
              <a:t>)  or 2007 (for real) </a:t>
            </a:r>
          </a:p>
          <a:p>
            <a:endParaRPr lang="en-US" sz="2352" dirty="0">
              <a:solidFill>
                <a:schemeClr val="tx2"/>
              </a:solidFill>
            </a:endParaRPr>
          </a:p>
        </p:txBody>
      </p:sp>
      <p:pic>
        <p:nvPicPr>
          <p:cNvPr id="7" name="Picture 6"/>
          <p:cNvPicPr>
            <a:picLocks noChangeAspect="1"/>
          </p:cNvPicPr>
          <p:nvPr/>
        </p:nvPicPr>
        <p:blipFill>
          <a:blip r:embed="rId3"/>
          <a:stretch>
            <a:fillRect/>
          </a:stretch>
        </p:blipFill>
        <p:spPr>
          <a:xfrm>
            <a:off x="10305797" y="429913"/>
            <a:ext cx="1362328" cy="470672"/>
          </a:xfrm>
          <a:prstGeom prst="rect">
            <a:avLst/>
          </a:prstGeom>
        </p:spPr>
      </p:pic>
      <p:pic>
        <p:nvPicPr>
          <p:cNvPr id="4" name="Picture 3"/>
          <p:cNvPicPr>
            <a:picLocks noChangeAspect="1"/>
          </p:cNvPicPr>
          <p:nvPr/>
        </p:nvPicPr>
        <p:blipFill>
          <a:blip r:embed="rId4"/>
          <a:stretch>
            <a:fillRect/>
          </a:stretch>
        </p:blipFill>
        <p:spPr>
          <a:xfrm>
            <a:off x="6269392" y="1447068"/>
            <a:ext cx="5570475" cy="2878351"/>
          </a:xfrm>
          <a:prstGeom prst="rect">
            <a:avLst/>
          </a:prstGeom>
        </p:spPr>
      </p:pic>
    </p:spTree>
    <p:extLst>
      <p:ext uri="{BB962C8B-B14F-4D97-AF65-F5344CB8AC3E}">
        <p14:creationId xmlns:p14="http://schemas.microsoft.com/office/powerpoint/2010/main" val="30954433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3" y="1447799"/>
            <a:ext cx="5357706" cy="1975926"/>
          </a:xfrm>
        </p:spPr>
        <p:txBody>
          <a:bodyPr/>
          <a:lstStyle/>
          <a:p>
            <a:r>
              <a:rPr lang="en-US" sz="3136" dirty="0"/>
              <a:t>Key objective</a:t>
            </a:r>
          </a:p>
          <a:p>
            <a:pPr lvl="1"/>
            <a:r>
              <a:rPr lang="en-US" sz="1960" dirty="0"/>
              <a:t>Provide new site options to be available for the end users</a:t>
            </a:r>
          </a:p>
          <a:p>
            <a:pPr lvl="1"/>
            <a:r>
              <a:rPr lang="en-US" sz="1960" dirty="0"/>
              <a:t>Site associated to out of the box site definition</a:t>
            </a:r>
          </a:p>
          <a:p>
            <a:pPr lvl="1"/>
            <a:endParaRPr lang="en-US" sz="1960" dirty="0"/>
          </a:p>
          <a:p>
            <a:r>
              <a:rPr lang="en-US" sz="3136" dirty="0"/>
              <a:t>Challenge</a:t>
            </a:r>
          </a:p>
          <a:p>
            <a:pPr lvl="1"/>
            <a:r>
              <a:rPr lang="en-US" sz="1960" dirty="0"/>
              <a:t>Have to be updated with minor version updates to the farm</a:t>
            </a:r>
          </a:p>
          <a:p>
            <a:pPr lvl="1"/>
            <a:r>
              <a:rPr lang="en-US" sz="1960" dirty="0"/>
              <a:t>Causes significant maintenance challenges due complete replacement of </a:t>
            </a:r>
            <a:r>
              <a:rPr lang="en-US" sz="1960" dirty="0" err="1"/>
              <a:t>oob</a:t>
            </a:r>
            <a:r>
              <a:rPr lang="en-US" sz="1960" dirty="0"/>
              <a:t> site definition</a:t>
            </a:r>
          </a:p>
          <a:p>
            <a:pPr lvl="1"/>
            <a:r>
              <a:rPr lang="en-US" sz="1960" dirty="0"/>
              <a:t>Supported in site collection level in Office365</a:t>
            </a:r>
          </a:p>
        </p:txBody>
      </p:sp>
      <p:sp>
        <p:nvSpPr>
          <p:cNvPr id="2" name="Title 1"/>
          <p:cNvSpPr>
            <a:spLocks noGrp="1"/>
          </p:cNvSpPr>
          <p:nvPr>
            <p:ph type="title"/>
          </p:nvPr>
        </p:nvSpPr>
        <p:spPr/>
        <p:txBody>
          <a:bodyPr>
            <a:normAutofit fontScale="90000"/>
          </a:bodyPr>
          <a:lstStyle/>
          <a:p>
            <a:r>
              <a:rPr lang="en-US" dirty="0" err="1"/>
              <a:t>WebTemplate</a:t>
            </a:r>
            <a:r>
              <a:rPr lang="en-US" dirty="0"/>
              <a:t> provisioning process</a:t>
            </a:r>
            <a:r>
              <a:rPr lang="en-US" sz="1999" dirty="0">
                <a:solidFill>
                  <a:schemeClr val="bg2"/>
                </a:solidFill>
              </a:rPr>
              <a:t/>
            </a:r>
            <a:br>
              <a:rPr lang="en-US" sz="1999" dirty="0">
                <a:solidFill>
                  <a:schemeClr val="bg2"/>
                </a:solidFill>
              </a:rPr>
            </a:b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9" y="755092"/>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Introduced in 2010 initially for site templates, but can be used “manually” as well</a:t>
            </a:r>
          </a:p>
          <a:p>
            <a:pPr marL="0" indent="0">
              <a:buNone/>
            </a:pPr>
            <a:endParaRPr lang="en-US" sz="2352"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366" y="367212"/>
            <a:ext cx="1358759" cy="470672"/>
          </a:xfrm>
          <a:prstGeom prst="rect">
            <a:avLst/>
          </a:prstGeom>
        </p:spPr>
      </p:pic>
      <p:pic>
        <p:nvPicPr>
          <p:cNvPr id="3" name="Picture 2"/>
          <p:cNvPicPr>
            <a:picLocks noChangeAspect="1"/>
          </p:cNvPicPr>
          <p:nvPr/>
        </p:nvPicPr>
        <p:blipFill>
          <a:blip r:embed="rId4"/>
          <a:stretch>
            <a:fillRect/>
          </a:stretch>
        </p:blipFill>
        <p:spPr>
          <a:xfrm>
            <a:off x="5994865" y="1283746"/>
            <a:ext cx="5810226" cy="2867013"/>
          </a:xfrm>
          <a:prstGeom prst="rect">
            <a:avLst/>
          </a:prstGeom>
        </p:spPr>
      </p:pic>
    </p:spTree>
    <p:extLst>
      <p:ext uri="{BB962C8B-B14F-4D97-AF65-F5344CB8AC3E}">
        <p14:creationId xmlns:p14="http://schemas.microsoft.com/office/powerpoint/2010/main" val="11909789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519112" y="1447799"/>
            <a:ext cx="5475753" cy="1975926"/>
          </a:xfrm>
        </p:spPr>
        <p:txBody>
          <a:bodyPr/>
          <a:lstStyle/>
          <a:p>
            <a:r>
              <a:rPr lang="en-US" dirty="0" smtClean="0"/>
              <a:t>Key objective</a:t>
            </a:r>
          </a:p>
          <a:p>
            <a:pPr lvl="1"/>
            <a:r>
              <a:rPr lang="en-US" dirty="0" smtClean="0"/>
              <a:t>Provide self service and polished site collection creation opportunity for end users</a:t>
            </a:r>
          </a:p>
          <a:p>
            <a:pPr lvl="1"/>
            <a:r>
              <a:rPr lang="en-US" dirty="0" smtClean="0"/>
              <a:t>Can be extended with workflows and timer jobs</a:t>
            </a:r>
          </a:p>
          <a:p>
            <a:pPr lvl="1"/>
            <a:endParaRPr lang="en-US" dirty="0" smtClean="0"/>
          </a:p>
          <a:p>
            <a:r>
              <a:rPr lang="en-US" dirty="0" smtClean="0"/>
              <a:t>Challenge</a:t>
            </a:r>
          </a:p>
          <a:p>
            <a:pPr lvl="1"/>
            <a:r>
              <a:rPr lang="en-US" dirty="0" smtClean="0"/>
              <a:t>Not supported in Office 365</a:t>
            </a:r>
          </a:p>
          <a:p>
            <a:pPr lvl="1"/>
            <a:r>
              <a:rPr lang="en-US" dirty="0" smtClean="0"/>
              <a:t>Requires full trust code</a:t>
            </a:r>
          </a:p>
          <a:p>
            <a:pPr lvl="1"/>
            <a:r>
              <a:rPr lang="en-US" dirty="0" smtClean="0"/>
              <a:t>Can be complex to setup and maintain</a:t>
            </a:r>
            <a:endParaRPr lang="en-US" dirty="0"/>
          </a:p>
        </p:txBody>
      </p:sp>
      <p:sp>
        <p:nvSpPr>
          <p:cNvPr id="2" name="Title 1"/>
          <p:cNvSpPr>
            <a:spLocks noGrp="1"/>
          </p:cNvSpPr>
          <p:nvPr>
            <p:ph type="title"/>
          </p:nvPr>
        </p:nvSpPr>
        <p:spPr/>
        <p:txBody>
          <a:bodyPr/>
          <a:lstStyle/>
          <a:p>
            <a:r>
              <a:rPr lang="en-US" smtClean="0"/>
              <a:t>Full server side custom solutions</a:t>
            </a:r>
            <a:endParaRPr lang="en-US" dirty="0"/>
          </a:p>
        </p:txBody>
      </p:sp>
      <p:sp>
        <p:nvSpPr>
          <p:cNvPr id="65" name="Text Placeholder 3"/>
          <p:cNvSpPr txBox="1">
            <a:spLocks/>
          </p:cNvSpPr>
          <p:nvPr/>
        </p:nvSpPr>
        <p:spPr>
          <a:xfrm>
            <a:off x="344713" y="972499"/>
            <a:ext cx="10358450" cy="31124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99" dirty="0">
              <a:solidFill>
                <a:schemeClr val="tx1"/>
              </a:solidFill>
            </a:endParaRPr>
          </a:p>
        </p:txBody>
      </p:sp>
      <p:sp>
        <p:nvSpPr>
          <p:cNvPr id="63" name="Text Placeholder 14"/>
          <p:cNvSpPr txBox="1">
            <a:spLocks/>
          </p:cNvSpPr>
          <p:nvPr/>
        </p:nvSpPr>
        <p:spPr>
          <a:xfrm>
            <a:off x="448988" y="788569"/>
            <a:ext cx="11664573" cy="474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2" dirty="0">
                <a:solidFill>
                  <a:schemeClr val="tx2"/>
                </a:solidFill>
              </a:rPr>
              <a:t>Pretty common solution for custom self service site collection creation</a:t>
            </a:r>
          </a:p>
        </p:txBody>
      </p:sp>
      <p:pic>
        <p:nvPicPr>
          <p:cNvPr id="7" name="Picture 6"/>
          <p:cNvPicPr>
            <a:picLocks noChangeAspect="1"/>
          </p:cNvPicPr>
          <p:nvPr/>
        </p:nvPicPr>
        <p:blipFill>
          <a:blip r:embed="rId3"/>
          <a:stretch>
            <a:fillRect/>
          </a:stretch>
        </p:blipFill>
        <p:spPr>
          <a:xfrm>
            <a:off x="10305797" y="367212"/>
            <a:ext cx="1362328" cy="470672"/>
          </a:xfrm>
          <a:prstGeom prst="rect">
            <a:avLst/>
          </a:prstGeom>
        </p:spPr>
      </p:pic>
      <p:pic>
        <p:nvPicPr>
          <p:cNvPr id="4" name="Picture 3"/>
          <p:cNvPicPr>
            <a:picLocks noChangeAspect="1"/>
          </p:cNvPicPr>
          <p:nvPr/>
        </p:nvPicPr>
        <p:blipFill>
          <a:blip r:embed="rId4"/>
          <a:stretch>
            <a:fillRect/>
          </a:stretch>
        </p:blipFill>
        <p:spPr>
          <a:xfrm>
            <a:off x="5994865" y="2835441"/>
            <a:ext cx="5632020" cy="2702330"/>
          </a:xfrm>
          <a:prstGeom prst="rect">
            <a:avLst/>
          </a:prstGeom>
        </p:spPr>
      </p:pic>
    </p:spTree>
    <p:extLst>
      <p:ext uri="{BB962C8B-B14F-4D97-AF65-F5344CB8AC3E}">
        <p14:creationId xmlns:p14="http://schemas.microsoft.com/office/powerpoint/2010/main" val="230861987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3606</Words>
  <Application>Microsoft Office PowerPoint</Application>
  <PresentationFormat>Custom</PresentationFormat>
  <Paragraphs>416</Paragraphs>
  <Slides>40</Slides>
  <Notes>36</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Site collection and site  provisioning with add-in model</vt:lpstr>
      <vt:lpstr>Agenda</vt:lpstr>
      <vt:lpstr>Developer vision</vt:lpstr>
      <vt:lpstr>Recommendations</vt:lpstr>
      <vt:lpstr>Site provisioning models  in SharePoint</vt:lpstr>
      <vt:lpstr>Feature stapling</vt:lpstr>
      <vt:lpstr>Site definition provisioning process  </vt:lpstr>
      <vt:lpstr>WebTemplate provisioning process </vt:lpstr>
      <vt:lpstr>Full server side custom solutions</vt:lpstr>
      <vt:lpstr>Maintenance challenge with web templates</vt:lpstr>
      <vt:lpstr>“Web templates were the best option in SharePoint 2010, what has changed?”</vt:lpstr>
      <vt:lpstr>PowerPoint Presentation</vt:lpstr>
      <vt:lpstr>SharePoint Remote Provisioning</vt:lpstr>
      <vt:lpstr>“No more feature framework?”</vt:lpstr>
      <vt:lpstr>Site Provisioning Options/Comparison</vt:lpstr>
      <vt:lpstr>Site provisioning with  add-in model</vt:lpstr>
      <vt:lpstr>Site Collection Creation from add-ins</vt:lpstr>
      <vt:lpstr>Async provisioning model</vt:lpstr>
      <vt:lpstr>Provisioning time logic</vt:lpstr>
      <vt:lpstr>“So, Now I have to write an entire custom Engine for this?”</vt:lpstr>
      <vt:lpstr>PowerPoint Presentation</vt:lpstr>
      <vt:lpstr>Sub Site Creation with add-ins</vt:lpstr>
      <vt:lpstr>Remote provisioning process sub sites</vt:lpstr>
      <vt:lpstr>PowerPoint Presentation</vt:lpstr>
      <vt:lpstr>Hybrid patterns for  provisioning</vt:lpstr>
      <vt:lpstr>Hybrid Provisioning Patterns</vt:lpstr>
      <vt:lpstr>Hybrid self service pattern – classic</vt:lpstr>
      <vt:lpstr>Cloud driven hybrid</vt:lpstr>
      <vt:lpstr>PowerPoint Presentation</vt:lpstr>
      <vt:lpstr>Updating site collections after initial provisioning</vt:lpstr>
      <vt:lpstr>Updating Existing Sites</vt:lpstr>
      <vt:lpstr>So I would have to loop through all sites and update stuff one by one?</vt:lpstr>
      <vt:lpstr>Centralized Asset Deployment</vt:lpstr>
      <vt:lpstr>Updating Sites Afterwards Reference architecture for remote site management</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2015-06-08T12:16:25Z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